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0" r:id="rId1"/>
  </p:sldMasterIdLst>
  <p:notesMasterIdLst>
    <p:notesMasterId r:id="rId29"/>
  </p:notesMasterIdLst>
  <p:sldIdLst>
    <p:sldId id="305" r:id="rId2"/>
    <p:sldId id="257" r:id="rId3"/>
    <p:sldId id="306" r:id="rId4"/>
    <p:sldId id="256" r:id="rId5"/>
    <p:sldId id="291" r:id="rId6"/>
    <p:sldId id="298" r:id="rId7"/>
    <p:sldId id="299" r:id="rId8"/>
    <p:sldId id="300" r:id="rId9"/>
    <p:sldId id="287" r:id="rId10"/>
    <p:sldId id="292" r:id="rId11"/>
    <p:sldId id="284" r:id="rId12"/>
    <p:sldId id="309" r:id="rId13"/>
    <p:sldId id="308" r:id="rId14"/>
    <p:sldId id="302" r:id="rId15"/>
    <p:sldId id="307" r:id="rId16"/>
    <p:sldId id="273" r:id="rId17"/>
    <p:sldId id="263" r:id="rId18"/>
    <p:sldId id="294" r:id="rId19"/>
    <p:sldId id="301" r:id="rId20"/>
    <p:sldId id="288" r:id="rId21"/>
    <p:sldId id="289" r:id="rId22"/>
    <p:sldId id="303" r:id="rId23"/>
    <p:sldId id="274" r:id="rId24"/>
    <p:sldId id="275" r:id="rId25"/>
    <p:sldId id="276" r:id="rId26"/>
    <p:sldId id="277" r:id="rId27"/>
    <p:sldId id="282" r:id="rId28"/>
  </p:sldIdLst>
  <p:sldSz cx="13004800" cy="97536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ijgermans, Peter" initials="EP" lastIdx="1" clrIdx="0">
    <p:extLst/>
  </p:cmAuthor>
  <p:cmAuthor id="2" name="Eijgermans, Peter" initials="EP [2]" lastIdx="1" clrIdx="1">
    <p:extLst/>
  </p:cmAuthor>
  <p:cmAuthor id="3" name="Eijgermans, Peter" initials="EP [3]" lastIdx="1" clrIdx="2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EE4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015"/>
    <p:restoredTop sz="85683"/>
  </p:normalViewPr>
  <p:slideViewPr>
    <p:cSldViewPr snapToGrid="0" snapToObjects="1">
      <p:cViewPr varScale="1">
        <p:scale>
          <a:sx n="93" d="100"/>
          <a:sy n="93" d="100"/>
        </p:scale>
        <p:origin x="2608" y="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commentAuthors" Target="commentAuthors.xml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heme" Target="theme/theme1.xml"/><Relationship Id="rId3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457200" marR="0" lvl="1" indent="22860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914400" marR="0" lvl="2" indent="45720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371600" marR="0" lvl="3" indent="68580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828800" marR="0" lvl="4" indent="91440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286000" marR="0" lvl="5" indent="114300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743200" marR="0" lvl="6" indent="137160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200400" marR="0" lvl="7" indent="160020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3657600" marR="0" lvl="8" indent="182880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JavaScript/Reference/Operators/function" TargetMode="External"/><Relationship Id="rId4" Type="http://schemas.openxmlformats.org/officeDocument/2006/relationships/hyperlink" Target="https://developer.mozilla.org/en-US/docs/Web/JavaScript/Reference/Operators/this" TargetMode="External"/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Relationship Id="rId3" Type="http://schemas.openxmlformats.org/officeDocument/2006/relationships/hyperlink" Target="https://developer.mozilla.org/en-US/docs/Web/JavaScript/Guide/Expressions_and_Operators#Expressions" TargetMode="Externa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JavaScript/Reference/Operators/function" TargetMode="External"/><Relationship Id="rId4" Type="http://schemas.openxmlformats.org/officeDocument/2006/relationships/hyperlink" Target="https://developer.mozilla.org/en-US/docs/Web/JavaScript/Reference/Operators/this" TargetMode="External"/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Shape 62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Shape 15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smtClean="0"/>
              <a:t>Use ES6</a:t>
            </a:r>
            <a:r>
              <a:rPr lang="en-US" baseline="0" dirty="0" smtClean="0"/>
              <a:t> </a:t>
            </a:r>
            <a:r>
              <a:rPr lang="en-US" dirty="0" smtClean="0"/>
              <a:t>arrow functions</a:t>
            </a:r>
          </a:p>
          <a:p>
            <a:pPr lvl="0">
              <a:spcBef>
                <a:spcPts val="0"/>
              </a:spcBef>
              <a:buNone/>
            </a:pPr>
            <a:endParaRPr lang="en-US" dirty="0" smtClean="0"/>
          </a:p>
          <a:p>
            <a:pPr lvl="0">
              <a:spcBef>
                <a:spcPts val="0"/>
              </a:spcBef>
              <a:buNone/>
            </a:pP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An </a:t>
            </a:r>
            <a:r>
              <a:rPr lang="en-US" sz="2200" b="1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arrow function expression</a:t>
            </a: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has a shorter syntax than a </a:t>
            </a: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function expression</a:t>
            </a: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and does not bind its own </a:t>
            </a: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this</a:t>
            </a: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</a:p>
          <a:p>
            <a:pPr lvl="0">
              <a:spcBef>
                <a:spcPts val="0"/>
              </a:spcBef>
              <a:buNone/>
            </a:pP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You can program</a:t>
            </a:r>
            <a:r>
              <a:rPr lang="en-US" sz="2200" b="0" i="0" u="none" strike="noStrike" kern="1200" cap="none" baseline="0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in</a:t>
            </a: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an object oriented OR </a:t>
            </a:r>
            <a:r>
              <a:rPr lang="en-US" sz="2200" b="1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functional way </a:t>
            </a: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with</a:t>
            </a:r>
            <a:r>
              <a:rPr lang="en-US" sz="2200" b="0" i="0" u="none" strike="noStrike" kern="1200" cap="none" baseline="0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Arrow functions.</a:t>
            </a:r>
            <a:endParaRPr lang="en-US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err="1" smtClean="0"/>
              <a:t>Zie</a:t>
            </a:r>
            <a:r>
              <a:rPr lang="en-US" dirty="0" smtClean="0"/>
              <a:t> </a:t>
            </a:r>
            <a:r>
              <a:rPr lang="en-US" dirty="0" err="1" smtClean="0"/>
              <a:t>data.json</a:t>
            </a:r>
            <a:r>
              <a:rPr lang="en-US" dirty="0" smtClean="0"/>
              <a:t> </a:t>
            </a:r>
            <a:r>
              <a:rPr lang="en-US" dirty="0" err="1" smtClean="0"/>
              <a:t>voor</a:t>
            </a:r>
            <a:r>
              <a:rPr lang="en-US" dirty="0" smtClean="0"/>
              <a:t> de test data!</a:t>
            </a:r>
          </a:p>
          <a:p>
            <a:pPr lvl="0">
              <a:spcBef>
                <a:spcPts val="0"/>
              </a:spcBef>
              <a:buNone/>
            </a:pPr>
            <a:endParaRPr lang="en-US" dirty="0" smtClean="0"/>
          </a:p>
          <a:p>
            <a:pPr lvl="0">
              <a:spcBef>
                <a:spcPts val="0"/>
              </a:spcBef>
              <a:buNone/>
            </a:pPr>
            <a:r>
              <a:rPr lang="en-US" dirty="0" smtClean="0"/>
              <a:t>Use ES6</a:t>
            </a:r>
            <a:r>
              <a:rPr lang="en-US" baseline="0" dirty="0" smtClean="0"/>
              <a:t> </a:t>
            </a:r>
            <a:r>
              <a:rPr lang="en-US" dirty="0" smtClean="0"/>
              <a:t>arrow</a:t>
            </a:r>
            <a:r>
              <a:rPr lang="en-US" baseline="0" dirty="0" smtClean="0"/>
              <a:t> functions!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162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/>
            </a:r>
            <a:b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2200" b="0" i="0" u="none" strike="noStrike" kern="1200" cap="none" dirty="0" err="1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componentDidMount</a:t>
            </a: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(){</a:t>
            </a:r>
          </a:p>
          <a:p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  </a:t>
            </a:r>
            <a:r>
              <a:rPr lang="en-US" sz="2200" b="0" i="0" u="none" strike="noStrike" kern="1200" cap="none" dirty="0" err="1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this.fetchBook</a:t>
            </a: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(</a:t>
            </a:r>
            <a:r>
              <a:rPr lang="en-US" sz="2200" b="0" i="0" u="none" strike="noStrike" kern="1200" cap="none" dirty="0" err="1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this.props.match.params.id</a:t>
            </a: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);  </a:t>
            </a: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Wingdings"/>
              </a:rPr>
              <a:t> </a:t>
            </a:r>
            <a:endParaRPr lang="en-US" sz="2200" b="0" i="0" u="none" strike="noStrike" kern="1200" cap="none" dirty="0" smtClean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}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https://</a:t>
            </a:r>
            <a:r>
              <a:rPr lang="en-US" dirty="0" err="1" smtClean="0"/>
              <a:t>medium.com</a:t>
            </a:r>
            <a:r>
              <a:rPr lang="en-US" dirty="0" smtClean="0"/>
              <a:t>/@</a:t>
            </a:r>
            <a:r>
              <a:rPr lang="en-US" dirty="0" err="1" smtClean="0"/>
              <a:t>pshrmn</a:t>
            </a:r>
            <a:r>
              <a:rPr lang="en-US" dirty="0" smtClean="0"/>
              <a:t>/a-simple-react-router-v4-tutorial-7f23ff27adf</a:t>
            </a:r>
          </a:p>
          <a:p>
            <a:endParaRPr lang="en-US" dirty="0" smtClean="0"/>
          </a:p>
          <a:p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The :number part of the path /roster/:number means that the part of the pathname that comes after /book/ will be captured and stored as </a:t>
            </a:r>
            <a:r>
              <a:rPr lang="en-US" sz="2200" b="0" i="0" u="none" strike="noStrike" kern="1200" cap="none" dirty="0" err="1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match.params.number</a:t>
            </a: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. For example, the pathname</a:t>
            </a:r>
            <a:r>
              <a:rPr lang="en-US" sz="2200" b="0" i="0" u="none" strike="noStrike" kern="1200" cap="none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/book/6</a:t>
            </a: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will generate a </a:t>
            </a:r>
            <a:r>
              <a:rPr lang="en-US" sz="2200" b="0" i="0" u="none" strike="noStrike" kern="1200" cap="none" dirty="0" err="1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params</a:t>
            </a: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object :</a:t>
            </a:r>
          </a:p>
          <a:p>
            <a:r>
              <a:rPr lang="en-US" dirty="0" smtClean="0"/>
              <a:t>{ number: '6' } // note that the captured value is a string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56134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Shape 164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https://facebook.github.io/react/docs/react-component.html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Shape 170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https://facebook.github.io/react/docs/react-component.html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Shape 17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https://facebook.github.io/react/docs/react-component.html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Shape 182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https://facebook.github.io/react/docs/react-component.html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Shape 211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smtClean="0"/>
              <a:t>http://</a:t>
            </a:r>
            <a:r>
              <a:rPr lang="en-US" dirty="0" err="1" smtClean="0"/>
              <a:t>coenraets.org</a:t>
            </a:r>
            <a:r>
              <a:rPr lang="en-US" dirty="0" smtClean="0"/>
              <a:t>/present/react/#3</a:t>
            </a:r>
          </a:p>
          <a:p>
            <a:pPr lvl="0">
              <a:spcBef>
                <a:spcPts val="0"/>
              </a:spcBef>
              <a:buNone/>
            </a:pPr>
            <a:endParaRPr lang="en-US" dirty="0" smtClean="0"/>
          </a:p>
          <a:p>
            <a:pPr lvl="0">
              <a:spcBef>
                <a:spcPts val="0"/>
              </a:spcBef>
              <a:buNone/>
            </a:pPr>
            <a:r>
              <a:rPr lang="en-US" dirty="0" smtClean="0"/>
              <a:t>http://</a:t>
            </a:r>
            <a:r>
              <a:rPr lang="en-US" dirty="0" err="1" smtClean="0"/>
              <a:t>slides.com</a:t>
            </a:r>
            <a:r>
              <a:rPr lang="en-US" dirty="0" smtClean="0"/>
              <a:t>/</a:t>
            </a:r>
            <a:r>
              <a:rPr lang="en-US" dirty="0" err="1" smtClean="0"/>
              <a:t>alexanderfarennikov</a:t>
            </a:r>
            <a:r>
              <a:rPr lang="en-US" dirty="0" smtClean="0"/>
              <a:t>/react-</a:t>
            </a:r>
            <a:r>
              <a:rPr lang="en-US" dirty="0" err="1" smtClean="0"/>
              <a:t>js</a:t>
            </a:r>
            <a:r>
              <a:rPr lang="en-US" dirty="0" smtClean="0"/>
              <a:t>-fundamentals/</a:t>
            </a:r>
            <a:r>
              <a:rPr lang="en-US" dirty="0" err="1" smtClean="0"/>
              <a:t>fullscreen</a:t>
            </a:r>
            <a:r>
              <a:rPr lang="en-US" dirty="0" smtClean="0"/>
              <a:t>#/20</a:t>
            </a:r>
          </a:p>
          <a:p>
            <a:pPr lvl="0">
              <a:spcBef>
                <a:spcPts val="0"/>
              </a:spcBef>
              <a:buNone/>
            </a:pPr>
            <a:endParaRPr lang="en-US" dirty="0" smtClean="0"/>
          </a:p>
          <a:p>
            <a:pPr lvl="0">
              <a:spcBef>
                <a:spcPts val="0"/>
              </a:spcBef>
              <a:buNone/>
            </a:pPr>
            <a:r>
              <a:rPr lang="en-US" dirty="0" smtClean="0"/>
              <a:t>https://</a:t>
            </a:r>
            <a:r>
              <a:rPr lang="en-US" dirty="0" err="1" smtClean="0"/>
              <a:t>scotch.io</a:t>
            </a:r>
            <a:r>
              <a:rPr lang="en-US" dirty="0" smtClean="0"/>
              <a:t>/tutorials/learning-react-getting-started-and-concepts</a:t>
            </a:r>
            <a:endParaRPr dirty="0"/>
          </a:p>
        </p:txBody>
      </p:sp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You can embed any </a:t>
            </a: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JavaScript expression</a:t>
            </a: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in JSX by wrapping it in </a:t>
            </a:r>
            <a:r>
              <a:rPr lang="en-US" sz="2200" b="1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curly braces</a:t>
            </a: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Conceptually, components are like JavaScript functions. They accept arbitrary inputs (called "props") and return React elements describing what should appear on the screen.</a:t>
            </a: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 smtClean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Always start component names with a capital letter.</a:t>
            </a:r>
          </a:p>
          <a:p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For example, &lt;div /&gt; represents a DOM tag, but &lt;Welcome /&gt; represents a component and requires Welcome to be in scope.</a:t>
            </a:r>
          </a:p>
          <a:p>
            <a:pPr lvl="0" rtl="0">
              <a:spcBef>
                <a:spcPts val="0"/>
              </a:spcBef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62342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Shape 134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32918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Shape 140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nl-NL" dirty="0" smtClean="0"/>
              <a:t>Export?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323286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Shape 14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616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8383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en-US" b="1" dirty="0" smtClean="0"/>
              <a:t>Set</a:t>
            </a:r>
            <a:r>
              <a:rPr lang="en-US" b="1" baseline="0" dirty="0" smtClean="0"/>
              <a:t> State!</a:t>
            </a:r>
          </a:p>
          <a:p>
            <a:pPr lvl="0">
              <a:spcBef>
                <a:spcPts val="0"/>
              </a:spcBef>
              <a:buNone/>
            </a:pPr>
            <a:endParaRPr lang="en-US" dirty="0" smtClean="0"/>
          </a:p>
          <a:p>
            <a:pPr lvl="0">
              <a:spcBef>
                <a:spcPts val="0"/>
              </a:spcBef>
              <a:buNone/>
            </a:pPr>
            <a:r>
              <a:rPr lang="en-US" dirty="0" smtClean="0"/>
              <a:t>Use</a:t>
            </a:r>
            <a:r>
              <a:rPr lang="en-US" baseline="0" dirty="0" smtClean="0"/>
              <a:t> AXIOS: </a:t>
            </a: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Promise based HTTP client for </a:t>
            </a:r>
            <a:r>
              <a:rPr lang="en-US" sz="2200" b="0" i="0" u="none" strike="noStrike" kern="1200" cap="none" dirty="0" err="1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node.js</a:t>
            </a:r>
            <a:endParaRPr lang="en-US" dirty="0" smtClean="0"/>
          </a:p>
          <a:p>
            <a:pPr lvl="0">
              <a:spcBef>
                <a:spcPts val="0"/>
              </a:spcBef>
              <a:buNone/>
            </a:pPr>
            <a:endParaRPr lang="en-US" dirty="0" smtClean="0"/>
          </a:p>
          <a:p>
            <a:pPr lvl="0">
              <a:spcBef>
                <a:spcPts val="0"/>
              </a:spcBef>
              <a:buNone/>
            </a:pPr>
            <a:r>
              <a:rPr lang="en-US" dirty="0" smtClean="0"/>
              <a:t>Use ES6</a:t>
            </a:r>
            <a:r>
              <a:rPr lang="en-US" baseline="0" dirty="0" smtClean="0"/>
              <a:t> </a:t>
            </a:r>
            <a:r>
              <a:rPr lang="en-US" dirty="0" smtClean="0"/>
              <a:t>arrow functions</a:t>
            </a:r>
          </a:p>
          <a:p>
            <a:pPr lvl="0">
              <a:spcBef>
                <a:spcPts val="0"/>
              </a:spcBef>
              <a:buNone/>
            </a:pPr>
            <a:endParaRPr lang="en-US" dirty="0" smtClean="0"/>
          </a:p>
          <a:p>
            <a:pPr lvl="0">
              <a:spcBef>
                <a:spcPts val="0"/>
              </a:spcBef>
              <a:buNone/>
            </a:pP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An </a:t>
            </a:r>
            <a:r>
              <a:rPr lang="en-US" sz="2200" b="1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arrow function expression</a:t>
            </a: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has a shorter syntax than a </a:t>
            </a: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function expression</a:t>
            </a: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and does not bind its own </a:t>
            </a: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this</a:t>
            </a: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</a:p>
          <a:p>
            <a:pPr lvl="0">
              <a:spcBef>
                <a:spcPts val="0"/>
              </a:spcBef>
              <a:buNone/>
            </a:pP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You can program</a:t>
            </a:r>
            <a:r>
              <a:rPr lang="en-US" sz="2200" b="0" i="0" u="none" strike="noStrike" kern="1200" cap="none" baseline="0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in</a:t>
            </a: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an object oriented OR </a:t>
            </a:r>
            <a:r>
              <a:rPr lang="en-US" sz="2200" b="1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functional way </a:t>
            </a: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with</a:t>
            </a:r>
            <a:r>
              <a:rPr lang="en-US" sz="2200" b="0" i="0" u="none" strike="noStrike" kern="1200" cap="none" baseline="0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Arrow functions.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99094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AXIOS?  = Op </a:t>
            </a:r>
            <a:r>
              <a:rPr lang="en-US" baseline="0" dirty="0" err="1" smtClean="0"/>
              <a:t>async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wijze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ophalen</a:t>
            </a:r>
            <a:r>
              <a:rPr lang="en-US" baseline="0" dirty="0" smtClean="0"/>
              <a:t> van data</a:t>
            </a:r>
          </a:p>
          <a:p>
            <a:endParaRPr lang="en-US" dirty="0" smtClean="0"/>
          </a:p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Use ES6</a:t>
            </a:r>
            <a:r>
              <a:rPr lang="en-US" baseline="0" dirty="0" smtClean="0"/>
              <a:t> </a:t>
            </a:r>
            <a:r>
              <a:rPr lang="en-US" dirty="0" smtClean="0"/>
              <a:t>arrow functions? Je </a:t>
            </a:r>
            <a:r>
              <a:rPr lang="en-US" dirty="0" err="1" smtClean="0"/>
              <a:t>kan</a:t>
            </a:r>
            <a:r>
              <a:rPr lang="en-US" dirty="0" smtClean="0"/>
              <a:t> op </a:t>
            </a:r>
            <a:r>
              <a:rPr lang="en-US" dirty="0" err="1" smtClean="0"/>
              <a:t>een</a:t>
            </a:r>
            <a:r>
              <a:rPr lang="en-US" dirty="0" smtClean="0"/>
              <a:t> </a:t>
            </a:r>
            <a:r>
              <a:rPr lang="en-US" dirty="0" err="1" smtClean="0"/>
              <a:t>functionele</a:t>
            </a:r>
            <a:r>
              <a:rPr lang="en-US" dirty="0" smtClean="0"/>
              <a:t> </a:t>
            </a:r>
            <a:r>
              <a:rPr lang="en-US" dirty="0" err="1" smtClean="0"/>
              <a:t>manier</a:t>
            </a:r>
            <a:r>
              <a:rPr lang="en-US" dirty="0" smtClean="0"/>
              <a:t> </a:t>
            </a:r>
            <a:r>
              <a:rPr lang="en-US" dirty="0" err="1" smtClean="0"/>
              <a:t>programmeren</a:t>
            </a:r>
            <a:r>
              <a:rPr lang="en-US" dirty="0" smtClean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20515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1270000" y="1638300"/>
            <a:ext cx="10464800" cy="3301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1143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1371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60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828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body" idx="1"/>
          </p:nvPr>
        </p:nvSpPr>
        <p:spPr>
          <a:xfrm>
            <a:off x="1270000" y="5029200"/>
            <a:ext cx="10464800" cy="1130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8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hoto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/>
          </p:cNvSpPr>
          <p:nvPr>
            <p:ph type="pic" idx="2"/>
          </p:nvPr>
        </p:nvSpPr>
        <p:spPr>
          <a:xfrm>
            <a:off x="-3175" y="0"/>
            <a:ext cx="13004799" cy="9753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444500" marR="0" lvl="0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89000" marR="0" lvl="1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33500" marR="0" lvl="2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78000" marR="0" lvl="3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22500" marR="0" lvl="4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sldNum" idx="1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8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sldNum" idx="1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8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99" cy="2158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1143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1371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60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828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799" cy="6286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444500" marR="0" lvl="0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89000" marR="0" lvl="1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33500" marR="0" lvl="2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78000" marR="0" lvl="3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22500" marR="0" lvl="4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8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hoto - Horizontal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>
            <a:spLocks noGrp="1"/>
          </p:cNvSpPr>
          <p:nvPr>
            <p:ph type="pic" idx="2"/>
          </p:nvPr>
        </p:nvSpPr>
        <p:spPr>
          <a:xfrm>
            <a:off x="1619250" y="660400"/>
            <a:ext cx="9758015" cy="590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444500" marR="0" lvl="0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89000" marR="0" lvl="1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33500" marR="0" lvl="2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78000" marR="0" lvl="3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22500" marR="0" lvl="4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1143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1371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60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828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body" idx="1"/>
          </p:nvPr>
        </p:nvSpPr>
        <p:spPr>
          <a:xfrm>
            <a:off x="1270000" y="8191500"/>
            <a:ext cx="10464800" cy="1130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sldNum" idx="1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8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- Center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 txBox="1">
            <a:spLocks noGrp="1"/>
          </p:cNvSpPr>
          <p:nvPr>
            <p:ph type="title"/>
          </p:nvPr>
        </p:nvSpPr>
        <p:spPr>
          <a:xfrm>
            <a:off x="1270000" y="3225800"/>
            <a:ext cx="10464800" cy="3301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1143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1371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60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828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8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hoto - Vertical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>
            <a:spLocks noGrp="1"/>
          </p:cNvSpPr>
          <p:nvPr>
            <p:ph type="pic" idx="2"/>
          </p:nvPr>
        </p:nvSpPr>
        <p:spPr>
          <a:xfrm>
            <a:off x="6718299" y="638918"/>
            <a:ext cx="5325769" cy="8216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444500" marR="0" lvl="0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89000" marR="0" lvl="1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33500" marR="0" lvl="2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78000" marR="0" lvl="3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22500" marR="0" lvl="4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title"/>
          </p:nvPr>
        </p:nvSpPr>
        <p:spPr>
          <a:xfrm>
            <a:off x="952500" y="635000"/>
            <a:ext cx="5333999" cy="3987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6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1143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1371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60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828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body" idx="1"/>
          </p:nvPr>
        </p:nvSpPr>
        <p:spPr>
          <a:xfrm>
            <a:off x="952500" y="4762500"/>
            <a:ext cx="53339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sldNum" idx="1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8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- Top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99" cy="2158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1143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1371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60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828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sldNum" idx="1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8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, Bullets &amp; Photo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>
            <a:spLocks noGrp="1"/>
          </p:cNvSpPr>
          <p:nvPr>
            <p:ph type="pic" idx="2"/>
          </p:nvPr>
        </p:nvSpPr>
        <p:spPr>
          <a:xfrm>
            <a:off x="6718300" y="2590800"/>
            <a:ext cx="5333999" cy="6286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444500" marR="0" lvl="0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89000" marR="0" lvl="1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33500" marR="0" lvl="2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78000" marR="0" lvl="3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22500" marR="0" lvl="4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99" cy="2158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1143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1371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60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828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5333999" cy="6286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342900" marR="0" lvl="0" indent="-209550" algn="l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685800" marR="0" lvl="1" indent="-209550" algn="l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231900" marR="0" lvl="2" indent="-209550" algn="l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676400" marR="0" lvl="3" indent="-209550" algn="l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120900" marR="0" lvl="4" indent="-209550" algn="l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sldNum" idx="1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8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hoto - 3 Up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>
            <a:spLocks noGrp="1"/>
          </p:cNvSpPr>
          <p:nvPr>
            <p:ph type="pic" idx="2"/>
          </p:nvPr>
        </p:nvSpPr>
        <p:spPr>
          <a:xfrm>
            <a:off x="6731000" y="4965700"/>
            <a:ext cx="5333999" cy="389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444500" marR="0" lvl="0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89000" marR="0" lvl="1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33500" marR="0" lvl="2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78000" marR="0" lvl="3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22500" marR="0" lvl="4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3" name="Shape 43"/>
          <p:cNvSpPr>
            <a:spLocks noGrp="1"/>
          </p:cNvSpPr>
          <p:nvPr>
            <p:ph type="pic" idx="3"/>
          </p:nvPr>
        </p:nvSpPr>
        <p:spPr>
          <a:xfrm>
            <a:off x="6731000" y="635000"/>
            <a:ext cx="5333999" cy="389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444500" marR="0" lvl="0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89000" marR="0" lvl="1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33500" marR="0" lvl="2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78000" marR="0" lvl="3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22500" marR="0" lvl="4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4" name="Shape 44"/>
          <p:cNvSpPr>
            <a:spLocks noGrp="1"/>
          </p:cNvSpPr>
          <p:nvPr>
            <p:ph type="pic" idx="4"/>
          </p:nvPr>
        </p:nvSpPr>
        <p:spPr>
          <a:xfrm>
            <a:off x="952500" y="635000"/>
            <a:ext cx="5333999" cy="822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444500" marR="0" lvl="0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89000" marR="0" lvl="1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33500" marR="0" lvl="2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78000" marR="0" lvl="3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22500" marR="0" lvl="4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sldNum" idx="1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8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>
            <a:spLocks noGrp="1"/>
          </p:cNvSpPr>
          <p:nvPr>
            <p:ph type="body" idx="1"/>
          </p:nvPr>
        </p:nvSpPr>
        <p:spPr>
          <a:xfrm>
            <a:off x="1270000" y="6362700"/>
            <a:ext cx="10464800" cy="469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2400" b="0" i="1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89000" marR="0" lvl="1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33500" marR="0" lvl="2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78000" marR="0" lvl="3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22500" marR="0" lvl="4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body" idx="2"/>
          </p:nvPr>
        </p:nvSpPr>
        <p:spPr>
          <a:xfrm>
            <a:off x="1270000" y="4267200"/>
            <a:ext cx="10464800" cy="685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89000" marR="0" lvl="1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33500" marR="0" lvl="2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78000" marR="0" lvl="3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22500" marR="0" lvl="4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8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99" cy="2158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1143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1371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60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828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799" cy="6286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444500" marR="0" lvl="0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89000" marR="0" lvl="1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33500" marR="0" lvl="2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78000" marR="0" lvl="3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22500" marR="0" lvl="4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8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facebook.github.io/react/docs/hello-world.html" TargetMode="External"/><Relationship Id="rId4" Type="http://schemas.openxmlformats.org/officeDocument/2006/relationships/hyperlink" Target="https://github.com/airbnb/javascript/tree/master/react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2500" y="254000"/>
            <a:ext cx="11099799" cy="119924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52500" y="1730830"/>
            <a:ext cx="11099799" cy="7146470"/>
          </a:xfrm>
        </p:spPr>
        <p:txBody>
          <a:bodyPr/>
          <a:lstStyle/>
          <a:p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672" y="1916341"/>
            <a:ext cx="5208813" cy="3906610"/>
          </a:xfrm>
          <a:prstGeom prst="rect">
            <a:avLst/>
          </a:prstGeom>
        </p:spPr>
      </p:pic>
      <p:pic>
        <p:nvPicPr>
          <p:cNvPr id="6" name="Afbeelding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709" y="4996543"/>
            <a:ext cx="3454400" cy="345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739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2500" y="404164"/>
            <a:ext cx="11099799" cy="2158999"/>
          </a:xfrm>
        </p:spPr>
        <p:txBody>
          <a:bodyPr/>
          <a:lstStyle/>
          <a:p>
            <a:r>
              <a:rPr lang="nl-NL" b="1" dirty="0">
                <a:solidFill>
                  <a:schemeClr val="bg1"/>
                </a:solidFill>
              </a:rPr>
              <a:t>Component </a:t>
            </a:r>
            <a:r>
              <a:rPr lang="nl-NL" b="1" dirty="0" err="1">
                <a:solidFill>
                  <a:schemeClr val="bg1"/>
                </a:solidFill>
              </a:rPr>
              <a:t>based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Afgeronde rechthoek 5"/>
          <p:cNvSpPr/>
          <p:nvPr/>
        </p:nvSpPr>
        <p:spPr>
          <a:xfrm>
            <a:off x="5342476" y="3946592"/>
            <a:ext cx="2284442" cy="711200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 smtClean="0"/>
              <a:t>AppComponent</a:t>
            </a:r>
            <a:endParaRPr lang="nl-NL" dirty="0"/>
          </a:p>
        </p:txBody>
      </p:sp>
      <p:sp>
        <p:nvSpPr>
          <p:cNvPr id="6" name="Afgeronde rechthoek 10"/>
          <p:cNvSpPr/>
          <p:nvPr/>
        </p:nvSpPr>
        <p:spPr>
          <a:xfrm>
            <a:off x="8926238" y="5355213"/>
            <a:ext cx="2234046" cy="646907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 smtClean="0"/>
              <a:t>BooksComponent</a:t>
            </a:r>
            <a:endParaRPr lang="nl-NL" dirty="0"/>
          </a:p>
        </p:txBody>
      </p:sp>
      <p:cxnSp>
        <p:nvCxnSpPr>
          <p:cNvPr id="7" name="Rechte verbindingslijn met pijl 11"/>
          <p:cNvCxnSpPr/>
          <p:nvPr/>
        </p:nvCxnSpPr>
        <p:spPr>
          <a:xfrm>
            <a:off x="7142365" y="4685429"/>
            <a:ext cx="2503080" cy="63707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Rechte verbindingslijn met pijl 12"/>
          <p:cNvCxnSpPr/>
          <p:nvPr/>
        </p:nvCxnSpPr>
        <p:spPr>
          <a:xfrm flipH="1">
            <a:off x="6453052" y="4717633"/>
            <a:ext cx="35404" cy="63509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Afgeronde rechthoek 16"/>
          <p:cNvSpPr/>
          <p:nvPr/>
        </p:nvSpPr>
        <p:spPr>
          <a:xfrm>
            <a:off x="5360178" y="2563163"/>
            <a:ext cx="2284442" cy="711200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Index.html</a:t>
            </a:r>
            <a:endParaRPr lang="nl-NL" dirty="0"/>
          </a:p>
        </p:txBody>
      </p:sp>
      <p:sp>
        <p:nvSpPr>
          <p:cNvPr id="13" name="Afgeronde rechthoek 10"/>
          <p:cNvSpPr/>
          <p:nvPr/>
        </p:nvSpPr>
        <p:spPr>
          <a:xfrm>
            <a:off x="5385376" y="5355215"/>
            <a:ext cx="2234046" cy="646907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 smtClean="0"/>
              <a:t>DashBoardComponent</a:t>
            </a:r>
            <a:endParaRPr lang="nl-NL" dirty="0"/>
          </a:p>
        </p:txBody>
      </p:sp>
      <p:cxnSp>
        <p:nvCxnSpPr>
          <p:cNvPr id="14" name="Rechte verbindingslijn met pijl 12"/>
          <p:cNvCxnSpPr/>
          <p:nvPr/>
        </p:nvCxnSpPr>
        <p:spPr>
          <a:xfrm flipH="1">
            <a:off x="3168939" y="4717633"/>
            <a:ext cx="2630204" cy="56244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Afgeronde rechthoek 6"/>
          <p:cNvSpPr/>
          <p:nvPr/>
        </p:nvSpPr>
        <p:spPr>
          <a:xfrm>
            <a:off x="7142365" y="7292531"/>
            <a:ext cx="2467004" cy="646906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 smtClean="0"/>
              <a:t>BookDetalsComponent</a:t>
            </a:r>
            <a:endParaRPr lang="nl-NL" dirty="0"/>
          </a:p>
        </p:txBody>
      </p:sp>
      <p:sp>
        <p:nvSpPr>
          <p:cNvPr id="16" name="Afgeronde rechthoek 10"/>
          <p:cNvSpPr/>
          <p:nvPr/>
        </p:nvSpPr>
        <p:spPr>
          <a:xfrm>
            <a:off x="2051915" y="5355214"/>
            <a:ext cx="2234046" cy="646907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 smtClean="0"/>
              <a:t>BookSearchComponent</a:t>
            </a:r>
            <a:endParaRPr lang="nl-NL" dirty="0"/>
          </a:p>
        </p:txBody>
      </p:sp>
      <p:cxnSp>
        <p:nvCxnSpPr>
          <p:cNvPr id="24" name="Rechte verbindingslijn met pijl 12"/>
          <p:cNvCxnSpPr/>
          <p:nvPr/>
        </p:nvCxnSpPr>
        <p:spPr>
          <a:xfrm>
            <a:off x="6510751" y="6045113"/>
            <a:ext cx="1488068" cy="107705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Rechte verbindingslijn met pijl 12"/>
          <p:cNvCxnSpPr/>
          <p:nvPr/>
        </p:nvCxnSpPr>
        <p:spPr>
          <a:xfrm flipH="1">
            <a:off x="6395698" y="3247064"/>
            <a:ext cx="35404" cy="63509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6826413" y="3421506"/>
            <a:ext cx="6319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props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866819" y="4875256"/>
            <a:ext cx="6319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props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8393905" y="4567479"/>
            <a:ext cx="6319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props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723009" y="4642497"/>
            <a:ext cx="6319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props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826413" y="6174184"/>
            <a:ext cx="6319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props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20" name="Rechte verbindingslijn met pijl 12"/>
          <p:cNvCxnSpPr/>
          <p:nvPr/>
        </p:nvCxnSpPr>
        <p:spPr>
          <a:xfrm flipH="1">
            <a:off x="8709857" y="6094589"/>
            <a:ext cx="1333404" cy="102757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9077703" y="6200780"/>
            <a:ext cx="6319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props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5566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fgeronde rechthoek 10"/>
          <p:cNvSpPr/>
          <p:nvPr/>
        </p:nvSpPr>
        <p:spPr>
          <a:xfrm>
            <a:off x="952499" y="2590799"/>
            <a:ext cx="11099799" cy="6154995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20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52500" y="2971734"/>
            <a:ext cx="11099799" cy="5951860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446661" y="2971734"/>
            <a:ext cx="211147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nl-NL" sz="2000" b="1" dirty="0" err="1">
                <a:solidFill>
                  <a:srgbClr val="FF0000"/>
                </a:solidFill>
              </a:rPr>
              <a:t>AppComponent</a:t>
            </a:r>
            <a:endParaRPr lang="nl-NL" sz="2000" b="1" dirty="0">
              <a:solidFill>
                <a:srgbClr val="FF0000"/>
              </a:solidFill>
            </a:endParaRPr>
          </a:p>
        </p:txBody>
      </p:sp>
      <p:sp>
        <p:nvSpPr>
          <p:cNvPr id="14" name="Afgeronde rechthoek 10"/>
          <p:cNvSpPr/>
          <p:nvPr/>
        </p:nvSpPr>
        <p:spPr>
          <a:xfrm>
            <a:off x="1784555" y="4667264"/>
            <a:ext cx="9586451" cy="3341110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2000" dirty="0" err="1" smtClean="0"/>
              <a:t>DasboardComponent</a:t>
            </a:r>
            <a:endParaRPr lang="nl-NL" sz="2000" dirty="0"/>
          </a:p>
        </p:txBody>
      </p:sp>
      <p:sp>
        <p:nvSpPr>
          <p:cNvPr id="15" name="Afgeronde rechthoek 10"/>
          <p:cNvSpPr/>
          <p:nvPr/>
        </p:nvSpPr>
        <p:spPr>
          <a:xfrm>
            <a:off x="1784555" y="3593248"/>
            <a:ext cx="9586451" cy="631207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800" dirty="0" err="1" smtClean="0"/>
              <a:t>BookSearchComponent</a:t>
            </a:r>
            <a:endParaRPr lang="nl-NL" sz="1800" dirty="0"/>
          </a:p>
        </p:txBody>
      </p:sp>
      <p:sp>
        <p:nvSpPr>
          <p:cNvPr id="16" name="Title 15"/>
          <p:cNvSpPr>
            <a:spLocks noGrp="1"/>
          </p:cNvSpPr>
          <p:nvPr>
            <p:ph type="title"/>
          </p:nvPr>
        </p:nvSpPr>
        <p:spPr>
          <a:xfrm>
            <a:off x="952499" y="369926"/>
            <a:ext cx="11099799" cy="2158999"/>
          </a:xfrm>
        </p:spPr>
        <p:txBody>
          <a:bodyPr/>
          <a:lstStyle/>
          <a:p>
            <a:r>
              <a:rPr lang="nl-NL" b="1" dirty="0">
                <a:solidFill>
                  <a:schemeClr val="bg1"/>
                </a:solidFill>
              </a:rPr>
              <a:t>Component </a:t>
            </a:r>
            <a:r>
              <a:rPr lang="nl-NL" b="1" dirty="0" err="1" smtClean="0">
                <a:solidFill>
                  <a:schemeClr val="bg1"/>
                </a:solidFill>
              </a:rPr>
              <a:t>based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8867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Async</a:t>
            </a:r>
            <a:r>
              <a:rPr lang="en-US" dirty="0" smtClean="0"/>
              <a:t> Programming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lvl="8"/>
            <a:r>
              <a:rPr lang="en-US" smtClean="0"/>
              <a:t>Promises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3399" y="3371850"/>
            <a:ext cx="6858000" cy="407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135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Promise Syntax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80975" indent="0" algn="ctr">
              <a:buNone/>
            </a:pPr>
            <a:r>
              <a:rPr lang="nl-NL" sz="4000" dirty="0" err="1"/>
              <a:t>Service</a:t>
            </a:r>
            <a:r>
              <a:rPr lang="nl-NL" sz="4000" b="1" dirty="0" err="1"/>
              <a:t>.get</a:t>
            </a:r>
            <a:r>
              <a:rPr lang="nl-NL" sz="4000" b="1" dirty="0" smtClean="0"/>
              <a:t>()</a:t>
            </a:r>
            <a:endParaRPr lang="nl-NL" sz="4000" b="1" dirty="0"/>
          </a:p>
          <a:p>
            <a:pPr marL="180975" indent="0" algn="ctr">
              <a:buNone/>
            </a:pPr>
            <a:r>
              <a:rPr lang="nl-NL" sz="4000" b="1" dirty="0"/>
              <a:t>.</a:t>
            </a:r>
            <a:r>
              <a:rPr lang="nl-NL" sz="4000" b="1" dirty="0" err="1"/>
              <a:t>then</a:t>
            </a:r>
            <a:r>
              <a:rPr lang="nl-NL" sz="4000" dirty="0"/>
              <a:t>(x </a:t>
            </a:r>
            <a:r>
              <a:rPr lang="nl-NL" sz="4000" dirty="0">
                <a:sym typeface="Wingdings"/>
              </a:rPr>
              <a:t>=&gt; </a:t>
            </a:r>
            <a:r>
              <a:rPr lang="nl-NL" sz="4000" dirty="0" err="1">
                <a:sym typeface="Wingdings"/>
              </a:rPr>
              <a:t>console.log</a:t>
            </a:r>
            <a:r>
              <a:rPr lang="nl-NL" sz="4000">
                <a:sym typeface="Wingdings"/>
              </a:rPr>
              <a:t>(x</a:t>
            </a:r>
            <a:r>
              <a:rPr lang="nl-NL" sz="4000" smtClean="0">
                <a:sym typeface="Wingdings"/>
              </a:rPr>
              <a:t>)</a:t>
            </a:r>
            <a:r>
              <a:rPr lang="nl-NL" sz="4000" smtClean="0"/>
              <a:t>)</a:t>
            </a:r>
            <a:endParaRPr lang="nl-NL" sz="4000" dirty="0"/>
          </a:p>
          <a:p>
            <a:pPr marL="180975" indent="0" algn="ctr">
              <a:buNone/>
            </a:pPr>
            <a:r>
              <a:rPr lang="nl-NL" sz="4000" b="1" dirty="0"/>
              <a:t>.catch</a:t>
            </a:r>
            <a:r>
              <a:rPr lang="nl-NL" sz="4000" dirty="0"/>
              <a:t>(error =&gt; </a:t>
            </a:r>
            <a:r>
              <a:rPr lang="nl-NL" sz="4000" dirty="0" err="1"/>
              <a:t>console.log</a:t>
            </a:r>
            <a:r>
              <a:rPr lang="nl-NL" sz="4000" dirty="0"/>
              <a:t>(error))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4069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7200" dirty="0" err="1" smtClean="0"/>
              <a:t>BookSearchComponent</a:t>
            </a:r>
            <a:endParaRPr lang="en-US" sz="72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11828" y="2412999"/>
            <a:ext cx="11099799" cy="6286499"/>
          </a:xfrm>
        </p:spPr>
        <p:txBody>
          <a:bodyPr/>
          <a:lstStyle/>
          <a:p>
            <a:pPr marL="180975" indent="0">
              <a:spcBef>
                <a:spcPts val="600"/>
              </a:spcBef>
              <a:buNone/>
            </a:pPr>
            <a:r>
              <a:rPr lang="en-US" sz="2000" dirty="0" smtClean="0"/>
              <a:t>export </a:t>
            </a:r>
            <a:r>
              <a:rPr lang="en-US" sz="2000" dirty="0">
                <a:solidFill>
                  <a:srgbClr val="FFC000"/>
                </a:solidFill>
              </a:rPr>
              <a:t>class </a:t>
            </a:r>
            <a:r>
              <a:rPr lang="en-US" sz="2000" b="1" dirty="0" err="1"/>
              <a:t>BookSearch</a:t>
            </a:r>
            <a:r>
              <a:rPr lang="en-US" sz="2000" dirty="0"/>
              <a:t> extends </a:t>
            </a:r>
            <a:r>
              <a:rPr lang="en-US" sz="2000" dirty="0" err="1" smtClean="0"/>
              <a:t>React.Component</a:t>
            </a:r>
            <a:r>
              <a:rPr lang="en-US" sz="2000" dirty="0" smtClean="0"/>
              <a:t> </a:t>
            </a:r>
            <a:r>
              <a:rPr lang="en-US" sz="2000" dirty="0"/>
              <a:t>{</a:t>
            </a:r>
          </a:p>
          <a:p>
            <a:pPr marL="625475" lvl="1" indent="0">
              <a:spcBef>
                <a:spcPts val="600"/>
              </a:spcBef>
              <a:buNone/>
            </a:pP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 smtClean="0"/>
              <a:t>constructor(props) {</a:t>
            </a:r>
            <a:endParaRPr lang="en-US" sz="2000" dirty="0"/>
          </a:p>
          <a:p>
            <a:pPr marL="625475" lvl="1" indent="0">
              <a:spcBef>
                <a:spcPts val="600"/>
              </a:spcBef>
              <a:buNone/>
            </a:pPr>
            <a:r>
              <a:rPr lang="en-US" sz="2000" dirty="0" smtClean="0"/>
              <a:t>	super(props</a:t>
            </a:r>
            <a:r>
              <a:rPr lang="en-US" sz="2000" dirty="0"/>
              <a:t>);</a:t>
            </a:r>
          </a:p>
          <a:p>
            <a:pPr marL="625475" lvl="1" indent="0">
              <a:spcBef>
                <a:spcPts val="600"/>
              </a:spcBef>
              <a:buNone/>
            </a:pPr>
            <a:r>
              <a:rPr lang="en-US" sz="2000" dirty="0" smtClean="0"/>
              <a:t>	</a:t>
            </a:r>
            <a:r>
              <a:rPr lang="en-US" sz="2000" b="1" dirty="0" err="1" smtClean="0">
                <a:solidFill>
                  <a:srgbClr val="FF0000"/>
                </a:solidFill>
              </a:rPr>
              <a:t>this.state</a:t>
            </a:r>
            <a:r>
              <a:rPr lang="en-US" sz="2000" b="1" dirty="0" smtClean="0">
                <a:solidFill>
                  <a:srgbClr val="FF0000"/>
                </a:solidFill>
              </a:rPr>
              <a:t> </a:t>
            </a:r>
            <a:r>
              <a:rPr lang="en-US" sz="2000" b="1" dirty="0">
                <a:solidFill>
                  <a:srgbClr val="FF0000"/>
                </a:solidFill>
              </a:rPr>
              <a:t>= {</a:t>
            </a:r>
          </a:p>
          <a:p>
            <a:pPr marL="625475" lvl="1" indent="0">
              <a:spcBef>
                <a:spcPts val="600"/>
              </a:spcBef>
              <a:buNone/>
            </a:pPr>
            <a:r>
              <a:rPr lang="en-US" sz="2000" dirty="0" smtClean="0"/>
              <a:t>		books</a:t>
            </a:r>
            <a:r>
              <a:rPr lang="en-US" sz="2000" dirty="0"/>
              <a:t>: [],</a:t>
            </a:r>
          </a:p>
          <a:p>
            <a:pPr marL="625475" lvl="1" indent="0">
              <a:spcBef>
                <a:spcPts val="600"/>
              </a:spcBef>
              <a:buNone/>
            </a:pPr>
            <a:r>
              <a:rPr lang="en-US" sz="2000" dirty="0" smtClean="0"/>
              <a:t>	</a:t>
            </a:r>
            <a:r>
              <a:rPr lang="en-US" sz="2000" b="1" dirty="0" smtClean="0">
                <a:solidFill>
                  <a:srgbClr val="FF0000"/>
                </a:solidFill>
              </a:rPr>
              <a:t>}</a:t>
            </a:r>
            <a:endParaRPr lang="en-US" sz="2000" b="1" dirty="0">
              <a:solidFill>
                <a:srgbClr val="FF0000"/>
              </a:solidFill>
            </a:endParaRPr>
          </a:p>
          <a:p>
            <a:pPr marL="625475" lvl="1" indent="0">
              <a:spcBef>
                <a:spcPts val="600"/>
              </a:spcBef>
              <a:buNone/>
            </a:pPr>
            <a:r>
              <a:rPr lang="en-US" sz="2000" dirty="0"/>
              <a:t>}</a:t>
            </a:r>
          </a:p>
          <a:p>
            <a:pPr marL="625475" lvl="1" indent="0">
              <a:spcBef>
                <a:spcPts val="600"/>
              </a:spcBef>
              <a:buNone/>
            </a:pP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/>
              <a:t>search = (</a:t>
            </a:r>
            <a:r>
              <a:rPr lang="en-US" sz="2000" b="1" dirty="0">
                <a:solidFill>
                  <a:srgbClr val="FFC000"/>
                </a:solidFill>
              </a:rPr>
              <a:t>event</a:t>
            </a:r>
            <a:r>
              <a:rPr lang="en-US" sz="2000" dirty="0"/>
              <a:t>) =&gt; {</a:t>
            </a:r>
          </a:p>
          <a:p>
            <a:pPr marL="625475" lvl="1" indent="0">
              <a:spcBef>
                <a:spcPts val="600"/>
              </a:spcBef>
              <a:buNone/>
            </a:pPr>
            <a:r>
              <a:rPr lang="en-US" sz="2000" dirty="0"/>
              <a:t>	</a:t>
            </a:r>
            <a:r>
              <a:rPr lang="en-US" sz="2000" b="1" dirty="0" err="1" smtClean="0">
                <a:solidFill>
                  <a:srgbClr val="FFFF00"/>
                </a:solidFill>
              </a:rPr>
              <a:t>axios.get</a:t>
            </a:r>
            <a:r>
              <a:rPr lang="en-US" sz="2000" dirty="0"/>
              <a:t>("http://localhost:5000/books/?q=" + </a:t>
            </a:r>
            <a:r>
              <a:rPr lang="en-US" sz="2000" b="1" dirty="0" err="1">
                <a:solidFill>
                  <a:srgbClr val="FFC000"/>
                </a:solidFill>
              </a:rPr>
              <a:t>event.target.value</a:t>
            </a:r>
            <a:r>
              <a:rPr lang="en-US" sz="2000" dirty="0" smtClean="0"/>
              <a:t>)</a:t>
            </a:r>
          </a:p>
          <a:p>
            <a:pPr marL="625475" lvl="1" indent="0">
              <a:spcBef>
                <a:spcPts val="600"/>
              </a:spcBef>
              <a:buNone/>
            </a:pPr>
            <a:r>
              <a:rPr lang="en-US" sz="2000" dirty="0"/>
              <a:t> </a:t>
            </a:r>
            <a:r>
              <a:rPr lang="en-US" sz="2000" dirty="0" smtClean="0"/>
              <a:t>          .</a:t>
            </a:r>
            <a:r>
              <a:rPr lang="en-US" sz="2000" b="1" dirty="0">
                <a:solidFill>
                  <a:srgbClr val="FFFF00"/>
                </a:solidFill>
              </a:rPr>
              <a:t>then</a:t>
            </a:r>
            <a:r>
              <a:rPr lang="en-US" sz="2000" dirty="0"/>
              <a:t>((response) =&gt; {</a:t>
            </a:r>
          </a:p>
          <a:p>
            <a:pPr marL="625475" lvl="1" indent="0">
              <a:spcBef>
                <a:spcPts val="600"/>
              </a:spcBef>
              <a:buNone/>
            </a:pPr>
            <a:r>
              <a:rPr lang="en-US" sz="2000" dirty="0" smtClean="0"/>
              <a:t>		</a:t>
            </a:r>
            <a:r>
              <a:rPr lang="en-US" sz="2000" b="1" dirty="0" err="1" smtClean="0">
                <a:solidFill>
                  <a:srgbClr val="FF0000"/>
                </a:solidFill>
              </a:rPr>
              <a:t>this.setState</a:t>
            </a:r>
            <a:r>
              <a:rPr lang="en-US" sz="2000" b="1" dirty="0">
                <a:solidFill>
                  <a:srgbClr val="FF0000"/>
                </a:solidFill>
              </a:rPr>
              <a:t>({</a:t>
            </a:r>
          </a:p>
          <a:p>
            <a:pPr marL="625475" lvl="1" indent="0">
              <a:spcBef>
                <a:spcPts val="600"/>
              </a:spcBef>
              <a:buNone/>
            </a:pPr>
            <a:r>
              <a:rPr lang="en-US" sz="2000" dirty="0" smtClean="0"/>
              <a:t>		     books</a:t>
            </a:r>
            <a:r>
              <a:rPr lang="en-US" sz="2000" dirty="0"/>
              <a:t>: </a:t>
            </a:r>
            <a:r>
              <a:rPr lang="en-US" sz="2000" dirty="0" err="1"/>
              <a:t>response.data</a:t>
            </a:r>
            <a:endParaRPr lang="en-US" sz="2000" dirty="0"/>
          </a:p>
          <a:p>
            <a:pPr marL="625475" lvl="1" indent="0">
              <a:spcBef>
                <a:spcPts val="600"/>
              </a:spcBef>
              <a:buNone/>
            </a:pPr>
            <a:r>
              <a:rPr lang="en-US" sz="2000" dirty="0" smtClean="0"/>
              <a:t>		</a:t>
            </a:r>
            <a:r>
              <a:rPr lang="en-US" sz="2000" b="1" dirty="0" smtClean="0">
                <a:solidFill>
                  <a:srgbClr val="FF0000"/>
                </a:solidFill>
              </a:rPr>
              <a:t>})</a:t>
            </a:r>
            <a:endParaRPr lang="en-US" sz="2000" b="1" dirty="0">
              <a:solidFill>
                <a:srgbClr val="FF0000"/>
              </a:solidFill>
            </a:endParaRPr>
          </a:p>
          <a:p>
            <a:pPr marL="625475" lvl="1" indent="0">
              <a:spcBef>
                <a:spcPts val="600"/>
              </a:spcBef>
              <a:buNone/>
            </a:pPr>
            <a:r>
              <a:rPr lang="en-US" sz="2000" dirty="0" smtClean="0"/>
              <a:t>	}); </a:t>
            </a:r>
            <a:endParaRPr lang="en-US" sz="2000" dirty="0"/>
          </a:p>
          <a:p>
            <a:pPr marL="625475" lvl="1" indent="0">
              <a:spcBef>
                <a:spcPts val="600"/>
              </a:spcBef>
              <a:buNone/>
            </a:pPr>
            <a:r>
              <a:rPr lang="en-US" sz="2000" dirty="0"/>
              <a:t>};</a:t>
            </a:r>
          </a:p>
          <a:p>
            <a:pPr marL="180975" indent="0">
              <a:spcBef>
                <a:spcPts val="1200"/>
              </a:spcBef>
              <a:buNone/>
            </a:pP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870811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Axios</a:t>
            </a:r>
            <a:r>
              <a:rPr lang="en-US" dirty="0" smtClean="0"/>
              <a:t> Syntax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52500" y="2590800"/>
            <a:ext cx="11898086" cy="6286499"/>
          </a:xfrm>
        </p:spPr>
        <p:txBody>
          <a:bodyPr/>
          <a:lstStyle/>
          <a:p>
            <a:pPr marL="180975" indent="0">
              <a:spcBef>
                <a:spcPts val="600"/>
              </a:spcBef>
              <a:buNone/>
            </a:pPr>
            <a:r>
              <a:rPr lang="en-US" sz="4000" b="1" dirty="0" err="1">
                <a:solidFill>
                  <a:srgbClr val="FFFF00"/>
                </a:solidFill>
              </a:rPr>
              <a:t>axios.get</a:t>
            </a:r>
            <a:r>
              <a:rPr lang="en-US" sz="4000" dirty="0"/>
              <a:t>("http://localhost:5000/books/?q=" + </a:t>
            </a:r>
            <a:r>
              <a:rPr lang="en-US" sz="4000" b="1" dirty="0" err="1" smtClean="0">
                <a:solidFill>
                  <a:srgbClr val="FFC000"/>
                </a:solidFill>
              </a:rPr>
              <a:t>searchTerm</a:t>
            </a:r>
            <a:r>
              <a:rPr lang="en-US" sz="4000" dirty="0" smtClean="0"/>
              <a:t>)</a:t>
            </a:r>
            <a:endParaRPr lang="en-US" sz="4000" dirty="0"/>
          </a:p>
          <a:p>
            <a:pPr marL="180975" indent="0">
              <a:spcBef>
                <a:spcPts val="600"/>
              </a:spcBef>
              <a:buNone/>
            </a:pPr>
            <a:r>
              <a:rPr lang="en-US" sz="4000" dirty="0"/>
              <a:t>           .</a:t>
            </a:r>
            <a:r>
              <a:rPr lang="en-US" sz="4000" b="1" dirty="0">
                <a:solidFill>
                  <a:srgbClr val="FFFF00"/>
                </a:solidFill>
              </a:rPr>
              <a:t>then</a:t>
            </a:r>
            <a:r>
              <a:rPr lang="en-US" sz="4000" dirty="0"/>
              <a:t>((response) =&gt; {</a:t>
            </a:r>
          </a:p>
          <a:p>
            <a:pPr marL="1069975" lvl="2" indent="0">
              <a:spcBef>
                <a:spcPts val="600"/>
              </a:spcBef>
              <a:buNone/>
            </a:pPr>
            <a:r>
              <a:rPr lang="en-US" sz="4000" dirty="0"/>
              <a:t>		</a:t>
            </a:r>
            <a:r>
              <a:rPr lang="en-US" sz="4000" b="1" dirty="0" err="1">
                <a:solidFill>
                  <a:srgbClr val="FF0000"/>
                </a:solidFill>
              </a:rPr>
              <a:t>this.setState</a:t>
            </a:r>
            <a:r>
              <a:rPr lang="en-US" sz="4000" b="1" dirty="0">
                <a:solidFill>
                  <a:srgbClr val="FF0000"/>
                </a:solidFill>
              </a:rPr>
              <a:t>({</a:t>
            </a:r>
          </a:p>
          <a:p>
            <a:pPr marL="1069975" lvl="2" indent="0">
              <a:spcBef>
                <a:spcPts val="600"/>
              </a:spcBef>
              <a:buNone/>
            </a:pPr>
            <a:r>
              <a:rPr lang="en-US" sz="4000" dirty="0"/>
              <a:t>		     books: </a:t>
            </a:r>
            <a:r>
              <a:rPr lang="en-US" sz="4000" dirty="0" err="1"/>
              <a:t>response.data</a:t>
            </a:r>
            <a:endParaRPr lang="en-US" sz="4000" dirty="0"/>
          </a:p>
          <a:p>
            <a:pPr marL="1069975" lvl="2" indent="0">
              <a:spcBef>
                <a:spcPts val="600"/>
              </a:spcBef>
              <a:buNone/>
            </a:pPr>
            <a:r>
              <a:rPr lang="en-US" sz="4000" dirty="0"/>
              <a:t>		</a:t>
            </a:r>
            <a:r>
              <a:rPr lang="en-US" sz="4000" b="1" dirty="0">
                <a:solidFill>
                  <a:srgbClr val="FF0000"/>
                </a:solidFill>
              </a:rPr>
              <a:t>})</a:t>
            </a:r>
          </a:p>
          <a:p>
            <a:pPr marL="180975" indent="0">
              <a:spcBef>
                <a:spcPts val="600"/>
              </a:spcBef>
              <a:buNone/>
            </a:pPr>
            <a:r>
              <a:rPr lang="en-US" sz="4000" dirty="0"/>
              <a:t>	});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8162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00" cy="2159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err="1"/>
              <a:t>this.setState</a:t>
            </a:r>
            <a:r>
              <a:rPr lang="en-US" dirty="0"/>
              <a:t>()</a:t>
            </a:r>
          </a:p>
        </p:txBody>
      </p:sp>
      <p:sp>
        <p:nvSpPr>
          <p:cNvPr id="161" name="Shape 161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700" cy="62865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b="1" dirty="0"/>
              <a:t>Do not! </a:t>
            </a:r>
            <a:r>
              <a:rPr lang="en-US" b="1" dirty="0" smtClean="0"/>
              <a:t>Change</a:t>
            </a:r>
            <a:r>
              <a:rPr lang="en-US" dirty="0" smtClean="0"/>
              <a:t> </a:t>
            </a:r>
            <a:r>
              <a:rPr lang="en-US" dirty="0"/>
              <a:t>state with </a:t>
            </a:r>
            <a:r>
              <a:rPr lang="en-US" dirty="0" err="1">
                <a:solidFill>
                  <a:srgbClr val="FF0000"/>
                </a:solidFill>
              </a:rPr>
              <a:t>this.state</a:t>
            </a:r>
            <a:r>
              <a:rPr lang="en-US" dirty="0">
                <a:solidFill>
                  <a:srgbClr val="FF0000"/>
                </a:solidFill>
              </a:rPr>
              <a:t> = </a:t>
            </a:r>
            <a:r>
              <a:rPr lang="en-US" dirty="0" err="1">
                <a:solidFill>
                  <a:srgbClr val="FF0000"/>
                </a:solidFill>
              </a:rPr>
              <a:t>newState</a:t>
            </a:r>
            <a:r>
              <a:rPr lang="en-US" dirty="0" smtClean="0"/>
              <a:t>.</a:t>
            </a:r>
          </a:p>
          <a:p>
            <a:pPr lvl="0">
              <a:spcBef>
                <a:spcPts val="0"/>
              </a:spcBef>
              <a:buNone/>
            </a:pPr>
            <a:endParaRPr lang="en-US" dirty="0"/>
          </a:p>
          <a:p>
            <a:pPr lvl="0">
              <a:spcBef>
                <a:spcPts val="0"/>
              </a:spcBef>
              <a:buNone/>
            </a:pPr>
            <a:r>
              <a:rPr lang="en-US" dirty="0"/>
              <a:t>Use </a:t>
            </a:r>
            <a:r>
              <a:rPr lang="en-US" dirty="0" err="1" smtClean="0">
                <a:solidFill>
                  <a:srgbClr val="FFC000"/>
                </a:solidFill>
              </a:rPr>
              <a:t>this.setState</a:t>
            </a:r>
            <a:r>
              <a:rPr lang="en-US" dirty="0" smtClean="0">
                <a:solidFill>
                  <a:srgbClr val="FFC000"/>
                </a:solidFill>
              </a:rPr>
              <a:t>( )</a:t>
            </a:r>
          </a:p>
          <a:p>
            <a:pPr lvl="0">
              <a:spcBef>
                <a:spcPts val="0"/>
              </a:spcBef>
              <a:buNone/>
            </a:pPr>
            <a:endParaRPr lang="en-US" dirty="0"/>
          </a:p>
          <a:p>
            <a:pPr marL="180975" lvl="0" indent="0">
              <a:spcBef>
                <a:spcPts val="0"/>
              </a:spcBef>
              <a:buNone/>
            </a:pPr>
            <a:r>
              <a:rPr lang="en-US" dirty="0"/>
              <a:t>Otherwise react will not </a:t>
            </a:r>
            <a:r>
              <a:rPr lang="en-US" dirty="0" smtClean="0"/>
              <a:t>re-render</a:t>
            </a:r>
            <a:r>
              <a:rPr lang="en-US" dirty="0"/>
              <a:t>, and possibly overwrite your state.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00" cy="2159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err="1" smtClean="0"/>
              <a:t>DashBoardComponent</a:t>
            </a:r>
            <a:endParaRPr lang="en-US" dirty="0"/>
          </a:p>
        </p:txBody>
      </p:sp>
      <p:sp>
        <p:nvSpPr>
          <p:cNvPr id="101" name="Shape 101"/>
          <p:cNvSpPr txBox="1"/>
          <p:nvPr/>
        </p:nvSpPr>
        <p:spPr>
          <a:xfrm>
            <a:off x="2292321" y="2576386"/>
            <a:ext cx="8683994" cy="6138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/>
            </a:r>
            <a:br>
              <a:rPr lang="de-DE" dirty="0">
                <a:solidFill>
                  <a:schemeClr val="bg1"/>
                </a:solidFill>
              </a:rPr>
            </a:br>
            <a:endParaRPr lang="de-DE" dirty="0">
              <a:solidFill>
                <a:schemeClr val="bg1"/>
              </a:solidFill>
            </a:endParaRPr>
          </a:p>
          <a:p>
            <a:r>
              <a:rPr lang="de-DE" sz="1800" dirty="0" err="1">
                <a:solidFill>
                  <a:schemeClr val="bg1"/>
                </a:solidFill>
              </a:rPr>
              <a:t>export</a:t>
            </a:r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sz="1800" dirty="0" err="1">
                <a:solidFill>
                  <a:schemeClr val="bg1"/>
                </a:solidFill>
              </a:rPr>
              <a:t>class</a:t>
            </a:r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sz="1800" b="1" dirty="0">
                <a:solidFill>
                  <a:schemeClr val="bg1"/>
                </a:solidFill>
              </a:rPr>
              <a:t>Dashboard</a:t>
            </a:r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sz="1800" dirty="0" err="1">
                <a:solidFill>
                  <a:schemeClr val="bg1"/>
                </a:solidFill>
              </a:rPr>
              <a:t>extends</a:t>
            </a:r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sz="1800" dirty="0" err="1">
                <a:solidFill>
                  <a:schemeClr val="bg1"/>
                </a:solidFill>
              </a:rPr>
              <a:t>React.Component</a:t>
            </a:r>
            <a:r>
              <a:rPr lang="de-DE" sz="1800" dirty="0">
                <a:solidFill>
                  <a:schemeClr val="bg1"/>
                </a:solidFill>
              </a:rPr>
              <a:t> {</a:t>
            </a:r>
          </a:p>
          <a:p>
            <a:endParaRPr lang="de-DE" sz="1800" dirty="0">
              <a:solidFill>
                <a:schemeClr val="bg1"/>
              </a:solidFill>
            </a:endParaRPr>
          </a:p>
          <a:p>
            <a:r>
              <a:rPr lang="de-DE" sz="1800" dirty="0">
                <a:solidFill>
                  <a:schemeClr val="bg1"/>
                </a:solidFill>
              </a:rPr>
              <a:t>  </a:t>
            </a:r>
            <a:r>
              <a:rPr lang="de-DE" sz="1800" dirty="0" err="1">
                <a:solidFill>
                  <a:schemeClr val="bg1"/>
                </a:solidFill>
              </a:rPr>
              <a:t>constructor</a:t>
            </a:r>
            <a:r>
              <a:rPr lang="de-DE" sz="1800" dirty="0">
                <a:solidFill>
                  <a:schemeClr val="bg1"/>
                </a:solidFill>
              </a:rPr>
              <a:t>(</a:t>
            </a:r>
            <a:r>
              <a:rPr lang="de-DE" sz="1800" dirty="0" err="1">
                <a:solidFill>
                  <a:schemeClr val="bg1"/>
                </a:solidFill>
              </a:rPr>
              <a:t>props</a:t>
            </a:r>
            <a:r>
              <a:rPr lang="de-DE" sz="1800" dirty="0">
                <a:solidFill>
                  <a:schemeClr val="bg1"/>
                </a:solidFill>
              </a:rPr>
              <a:t>) {</a:t>
            </a:r>
          </a:p>
          <a:p>
            <a:r>
              <a:rPr lang="de-DE" sz="1800" dirty="0">
                <a:solidFill>
                  <a:schemeClr val="bg1"/>
                </a:solidFill>
              </a:rPr>
              <a:t>    super(</a:t>
            </a:r>
            <a:r>
              <a:rPr lang="de-DE" sz="1800" dirty="0" err="1">
                <a:solidFill>
                  <a:schemeClr val="bg1"/>
                </a:solidFill>
              </a:rPr>
              <a:t>props</a:t>
            </a:r>
            <a:r>
              <a:rPr lang="de-DE" sz="1800" dirty="0" smtClean="0">
                <a:solidFill>
                  <a:schemeClr val="bg1"/>
                </a:solidFill>
              </a:rPr>
              <a:t>);</a:t>
            </a:r>
            <a:r>
              <a:rPr lang="de-DE" sz="1800" dirty="0">
                <a:solidFill>
                  <a:schemeClr val="bg1"/>
                </a:solidFill>
              </a:rPr>
              <a:t/>
            </a:r>
            <a:br>
              <a:rPr lang="de-DE" sz="1800" dirty="0">
                <a:solidFill>
                  <a:schemeClr val="bg1"/>
                </a:solidFill>
              </a:rPr>
            </a:br>
            <a:endParaRPr lang="de-DE" sz="1800" dirty="0">
              <a:solidFill>
                <a:schemeClr val="bg1"/>
              </a:solidFill>
            </a:endParaRPr>
          </a:p>
          <a:p>
            <a:r>
              <a:rPr lang="de-DE" sz="1800" dirty="0">
                <a:solidFill>
                  <a:schemeClr val="bg1"/>
                </a:solidFill>
              </a:rPr>
              <a:t>    </a:t>
            </a:r>
            <a:r>
              <a:rPr lang="de-DE" sz="1800" b="1" dirty="0" err="1">
                <a:solidFill>
                  <a:srgbClr val="FF0000"/>
                </a:solidFill>
              </a:rPr>
              <a:t>this.state</a:t>
            </a:r>
            <a:r>
              <a:rPr lang="de-DE" sz="1800" b="1" dirty="0">
                <a:solidFill>
                  <a:srgbClr val="FF0000"/>
                </a:solidFill>
              </a:rPr>
              <a:t> = {</a:t>
            </a:r>
          </a:p>
          <a:p>
            <a:r>
              <a:rPr lang="de-DE" sz="1800" dirty="0">
                <a:solidFill>
                  <a:schemeClr val="bg1"/>
                </a:solidFill>
              </a:rPr>
              <a:t>      </a:t>
            </a:r>
            <a:r>
              <a:rPr lang="de-DE" sz="1800" dirty="0" err="1">
                <a:solidFill>
                  <a:srgbClr val="FFFF00"/>
                </a:solidFill>
              </a:rPr>
              <a:t>books</a:t>
            </a:r>
            <a:r>
              <a:rPr lang="de-DE" sz="1800" dirty="0">
                <a:solidFill>
                  <a:srgbClr val="FFFF00"/>
                </a:solidFill>
              </a:rPr>
              <a:t>: [‘book1’,’book2’]</a:t>
            </a:r>
          </a:p>
          <a:p>
            <a:r>
              <a:rPr lang="de-DE" sz="1800" dirty="0">
                <a:solidFill>
                  <a:schemeClr val="bg1"/>
                </a:solidFill>
              </a:rPr>
              <a:t>    </a:t>
            </a:r>
            <a:r>
              <a:rPr lang="de-DE" sz="1800" b="1" dirty="0" smtClean="0">
                <a:solidFill>
                  <a:srgbClr val="FF0000"/>
                </a:solidFill>
              </a:rPr>
              <a:t>}</a:t>
            </a:r>
          </a:p>
          <a:p>
            <a:r>
              <a:rPr lang="de-DE" sz="1800" dirty="0" smtClean="0">
                <a:solidFill>
                  <a:schemeClr val="bg1"/>
                </a:solidFill>
              </a:rPr>
              <a:t>  }</a:t>
            </a:r>
            <a:r>
              <a:rPr lang="de-DE" sz="1800" dirty="0">
                <a:solidFill>
                  <a:schemeClr val="bg1"/>
                </a:solidFill>
              </a:rPr>
              <a:t/>
            </a:r>
            <a:br>
              <a:rPr lang="de-DE" sz="1800" dirty="0">
                <a:solidFill>
                  <a:schemeClr val="bg1"/>
                </a:solidFill>
              </a:rPr>
            </a:br>
            <a:endParaRPr lang="de-DE" sz="1800" dirty="0">
              <a:solidFill>
                <a:schemeClr val="bg1"/>
              </a:solidFill>
            </a:endParaRPr>
          </a:p>
          <a:p>
            <a:r>
              <a:rPr lang="de-DE" sz="1800" dirty="0">
                <a:solidFill>
                  <a:schemeClr val="bg1"/>
                </a:solidFill>
              </a:rPr>
              <a:t>  </a:t>
            </a:r>
            <a:r>
              <a:rPr lang="de-DE" sz="1800" b="1" dirty="0" err="1">
                <a:solidFill>
                  <a:srgbClr val="FFC000"/>
                </a:solidFill>
              </a:rPr>
              <a:t>componentDidMount</a:t>
            </a:r>
            <a:r>
              <a:rPr lang="de-DE" sz="1800" b="1" dirty="0">
                <a:solidFill>
                  <a:srgbClr val="FFC000"/>
                </a:solidFill>
              </a:rPr>
              <a:t>(){</a:t>
            </a:r>
          </a:p>
          <a:p>
            <a:r>
              <a:rPr lang="de-DE" sz="1800" dirty="0">
                <a:solidFill>
                  <a:schemeClr val="bg1"/>
                </a:solidFill>
              </a:rPr>
              <a:t>    </a:t>
            </a:r>
            <a:r>
              <a:rPr lang="de-DE" sz="1800" dirty="0" smtClean="0">
                <a:solidFill>
                  <a:schemeClr val="bg1"/>
                </a:solidFill>
              </a:rPr>
              <a:t>  </a:t>
            </a:r>
            <a:r>
              <a:rPr lang="de-DE" sz="1800" dirty="0" smtClean="0">
                <a:solidFill>
                  <a:srgbClr val="EEE400"/>
                </a:solidFill>
              </a:rPr>
              <a:t>// </a:t>
            </a:r>
            <a:r>
              <a:rPr lang="de-DE" sz="1800" dirty="0" err="1">
                <a:solidFill>
                  <a:srgbClr val="EEE400"/>
                </a:solidFill>
              </a:rPr>
              <a:t>You</a:t>
            </a:r>
            <a:r>
              <a:rPr lang="de-DE" sz="1800" dirty="0">
                <a:solidFill>
                  <a:srgbClr val="EEE400"/>
                </a:solidFill>
              </a:rPr>
              <a:t> </a:t>
            </a:r>
            <a:r>
              <a:rPr lang="de-DE" sz="1800" dirty="0" err="1">
                <a:solidFill>
                  <a:srgbClr val="EEE400"/>
                </a:solidFill>
              </a:rPr>
              <a:t>should</a:t>
            </a:r>
            <a:r>
              <a:rPr lang="de-DE" sz="1800" dirty="0">
                <a:solidFill>
                  <a:srgbClr val="EEE400"/>
                </a:solidFill>
              </a:rPr>
              <a:t> </a:t>
            </a:r>
            <a:r>
              <a:rPr lang="de-DE" sz="1800" dirty="0" err="1">
                <a:solidFill>
                  <a:srgbClr val="EEE400"/>
                </a:solidFill>
              </a:rPr>
              <a:t>fetch</a:t>
            </a:r>
            <a:r>
              <a:rPr lang="de-DE" sz="1800" dirty="0">
                <a:solidFill>
                  <a:srgbClr val="EEE400"/>
                </a:solidFill>
              </a:rPr>
              <a:t> de </a:t>
            </a:r>
            <a:r>
              <a:rPr lang="de-DE" sz="1800" dirty="0" err="1">
                <a:solidFill>
                  <a:srgbClr val="EEE400"/>
                </a:solidFill>
              </a:rPr>
              <a:t>books</a:t>
            </a:r>
            <a:r>
              <a:rPr lang="de-DE" sz="1800" dirty="0">
                <a:solidFill>
                  <a:srgbClr val="EEE400"/>
                </a:solidFill>
              </a:rPr>
              <a:t> </a:t>
            </a:r>
            <a:r>
              <a:rPr lang="de-DE" sz="1800" dirty="0" err="1">
                <a:solidFill>
                  <a:srgbClr val="EEE400"/>
                </a:solidFill>
              </a:rPr>
              <a:t>from</a:t>
            </a:r>
            <a:r>
              <a:rPr lang="de-DE" sz="1800" dirty="0">
                <a:solidFill>
                  <a:srgbClr val="EEE400"/>
                </a:solidFill>
              </a:rPr>
              <a:t> http://localhost:5000/</a:t>
            </a:r>
            <a:r>
              <a:rPr lang="de-DE" sz="1800" dirty="0" err="1">
                <a:solidFill>
                  <a:srgbClr val="EEE400"/>
                </a:solidFill>
              </a:rPr>
              <a:t>books</a:t>
            </a:r>
            <a:endParaRPr lang="de-DE" sz="1800" dirty="0">
              <a:solidFill>
                <a:srgbClr val="EEE400"/>
              </a:solidFill>
            </a:endParaRPr>
          </a:p>
          <a:p>
            <a:r>
              <a:rPr lang="de-DE" sz="1800" dirty="0">
                <a:solidFill>
                  <a:srgbClr val="EEE400"/>
                </a:solidFill>
              </a:rPr>
              <a:t>   </a:t>
            </a:r>
            <a:r>
              <a:rPr lang="de-DE" sz="1800">
                <a:solidFill>
                  <a:srgbClr val="EEE400"/>
                </a:solidFill>
              </a:rPr>
              <a:t> </a:t>
            </a:r>
            <a:r>
              <a:rPr lang="de-DE" sz="1800" smtClean="0">
                <a:solidFill>
                  <a:srgbClr val="EEE400"/>
                </a:solidFill>
              </a:rPr>
              <a:t>  // </a:t>
            </a:r>
            <a:r>
              <a:rPr lang="de-DE" sz="1800" dirty="0" err="1">
                <a:solidFill>
                  <a:srgbClr val="EEE400"/>
                </a:solidFill>
              </a:rPr>
              <a:t>and</a:t>
            </a:r>
            <a:r>
              <a:rPr lang="de-DE" sz="1800" dirty="0">
                <a:solidFill>
                  <a:srgbClr val="EEE400"/>
                </a:solidFill>
              </a:rPr>
              <a:t> </a:t>
            </a:r>
            <a:r>
              <a:rPr lang="de-DE" sz="1800" dirty="0" err="1">
                <a:solidFill>
                  <a:srgbClr val="EEE400"/>
                </a:solidFill>
              </a:rPr>
              <a:t>store</a:t>
            </a:r>
            <a:r>
              <a:rPr lang="de-DE" sz="1800" dirty="0">
                <a:solidFill>
                  <a:srgbClr val="EEE400"/>
                </a:solidFill>
              </a:rPr>
              <a:t> </a:t>
            </a:r>
            <a:r>
              <a:rPr lang="de-DE" sz="1800" dirty="0" err="1">
                <a:solidFill>
                  <a:srgbClr val="EEE400"/>
                </a:solidFill>
              </a:rPr>
              <a:t>them</a:t>
            </a:r>
            <a:r>
              <a:rPr lang="de-DE" sz="1800" dirty="0">
                <a:solidFill>
                  <a:srgbClr val="EEE400"/>
                </a:solidFill>
              </a:rPr>
              <a:t> in </a:t>
            </a:r>
            <a:r>
              <a:rPr lang="de-DE" sz="1800" dirty="0" err="1">
                <a:solidFill>
                  <a:srgbClr val="EEE400"/>
                </a:solidFill>
              </a:rPr>
              <a:t>your</a:t>
            </a:r>
            <a:r>
              <a:rPr lang="de-DE" sz="1800" dirty="0">
                <a:solidFill>
                  <a:srgbClr val="EEE400"/>
                </a:solidFill>
              </a:rPr>
              <a:t> </a:t>
            </a:r>
            <a:r>
              <a:rPr lang="de-DE" sz="1800" dirty="0" err="1">
                <a:solidFill>
                  <a:srgbClr val="EEE400"/>
                </a:solidFill>
              </a:rPr>
              <a:t>state</a:t>
            </a:r>
            <a:endParaRPr lang="de-DE" sz="1800" dirty="0">
              <a:solidFill>
                <a:srgbClr val="EEE400"/>
              </a:solidFill>
            </a:endParaRPr>
          </a:p>
          <a:p>
            <a:r>
              <a:rPr lang="de-DE" sz="1800" dirty="0">
                <a:solidFill>
                  <a:schemeClr val="bg1"/>
                </a:solidFill>
              </a:rPr>
              <a:t>  </a:t>
            </a:r>
            <a:r>
              <a:rPr lang="de-DE" sz="1800" b="1" dirty="0" smtClean="0">
                <a:solidFill>
                  <a:srgbClr val="FFC000"/>
                </a:solidFill>
              </a:rPr>
              <a:t>}</a:t>
            </a:r>
            <a:r>
              <a:rPr lang="de-DE" sz="1800" dirty="0">
                <a:solidFill>
                  <a:schemeClr val="bg1"/>
                </a:solidFill>
              </a:rPr>
              <a:t/>
            </a:r>
            <a:br>
              <a:rPr lang="de-DE" sz="1800" dirty="0">
                <a:solidFill>
                  <a:schemeClr val="bg1"/>
                </a:solidFill>
              </a:rPr>
            </a:br>
            <a:endParaRPr lang="de-DE" sz="1800" dirty="0">
              <a:solidFill>
                <a:schemeClr val="bg1"/>
              </a:solidFill>
            </a:endParaRPr>
          </a:p>
          <a:p>
            <a:r>
              <a:rPr lang="de-DE" sz="1800" dirty="0">
                <a:solidFill>
                  <a:schemeClr val="bg1"/>
                </a:solidFill>
              </a:rPr>
              <a:t>  </a:t>
            </a:r>
            <a:r>
              <a:rPr lang="de-DE" sz="1800" dirty="0" err="1">
                <a:solidFill>
                  <a:schemeClr val="bg1"/>
                </a:solidFill>
              </a:rPr>
              <a:t>render</a:t>
            </a:r>
            <a:r>
              <a:rPr lang="de-DE" sz="1800" dirty="0">
                <a:solidFill>
                  <a:schemeClr val="bg1"/>
                </a:solidFill>
              </a:rPr>
              <a:t>() {</a:t>
            </a:r>
          </a:p>
          <a:p>
            <a:r>
              <a:rPr lang="de-DE" sz="1800" dirty="0">
                <a:solidFill>
                  <a:schemeClr val="bg1"/>
                </a:solidFill>
              </a:rPr>
              <a:t>    </a:t>
            </a:r>
            <a:r>
              <a:rPr lang="de-DE" sz="1800" dirty="0" err="1">
                <a:solidFill>
                  <a:schemeClr val="bg1"/>
                </a:solidFill>
              </a:rPr>
              <a:t>return</a:t>
            </a:r>
            <a:r>
              <a:rPr lang="de-DE" sz="1800" dirty="0">
                <a:solidFill>
                  <a:schemeClr val="bg1"/>
                </a:solidFill>
              </a:rPr>
              <a:t> (</a:t>
            </a:r>
          </a:p>
          <a:p>
            <a:r>
              <a:rPr lang="de-DE" sz="1800" dirty="0">
                <a:solidFill>
                  <a:schemeClr val="bg1"/>
                </a:solidFill>
              </a:rPr>
              <a:t>      &lt;div&gt;</a:t>
            </a:r>
          </a:p>
          <a:p>
            <a:r>
              <a:rPr lang="de-DE" sz="1800" dirty="0">
                <a:solidFill>
                  <a:schemeClr val="bg1"/>
                </a:solidFill>
              </a:rPr>
              <a:t>        &lt;h3&gt;All Books&lt;/h3&gt;</a:t>
            </a:r>
          </a:p>
          <a:p>
            <a:r>
              <a:rPr lang="de-DE" sz="1800" dirty="0">
                <a:solidFill>
                  <a:schemeClr val="bg1"/>
                </a:solidFill>
              </a:rPr>
              <a:t>          </a:t>
            </a:r>
            <a:r>
              <a:rPr lang="de-DE" sz="1800" dirty="0">
                <a:solidFill>
                  <a:srgbClr val="FFC000"/>
                </a:solidFill>
              </a:rPr>
              <a:t>&lt;</a:t>
            </a:r>
            <a:r>
              <a:rPr lang="de-DE" sz="1800" dirty="0" err="1">
                <a:solidFill>
                  <a:srgbClr val="FFC000"/>
                </a:solidFill>
              </a:rPr>
              <a:t>BookSearch</a:t>
            </a:r>
            <a:r>
              <a:rPr lang="de-DE" sz="1800" dirty="0">
                <a:solidFill>
                  <a:srgbClr val="FFC000"/>
                </a:solidFill>
              </a:rPr>
              <a:t> /&gt;</a:t>
            </a:r>
          </a:p>
          <a:p>
            <a:r>
              <a:rPr lang="de-DE" sz="1800" dirty="0">
                <a:solidFill>
                  <a:schemeClr val="bg1"/>
                </a:solidFill>
              </a:rPr>
              <a:t>        </a:t>
            </a:r>
          </a:p>
          <a:p>
            <a:r>
              <a:rPr lang="de-DE" sz="1800" dirty="0">
                <a:solidFill>
                  <a:schemeClr val="bg1"/>
                </a:solidFill>
              </a:rPr>
              <a:t>       </a:t>
            </a:r>
            <a:r>
              <a:rPr lang="de-DE" sz="1800" dirty="0">
                <a:solidFill>
                  <a:srgbClr val="FFFF00"/>
                </a:solidFill>
              </a:rPr>
              <a:t>   {</a:t>
            </a:r>
            <a:r>
              <a:rPr lang="de-DE" sz="1800" dirty="0" err="1">
                <a:solidFill>
                  <a:srgbClr val="FFFF00"/>
                </a:solidFill>
              </a:rPr>
              <a:t>this.state.books.map</a:t>
            </a:r>
            <a:r>
              <a:rPr lang="de-DE" sz="1800" dirty="0">
                <a:solidFill>
                  <a:srgbClr val="FFFF00"/>
                </a:solidFill>
              </a:rPr>
              <a:t>(</a:t>
            </a:r>
            <a:r>
              <a:rPr lang="de-DE" sz="1800" dirty="0" err="1">
                <a:solidFill>
                  <a:srgbClr val="FFFF00"/>
                </a:solidFill>
              </a:rPr>
              <a:t>book</a:t>
            </a:r>
            <a:r>
              <a:rPr lang="de-DE" sz="1800" dirty="0">
                <a:solidFill>
                  <a:srgbClr val="FFFF00"/>
                </a:solidFill>
              </a:rPr>
              <a:t> </a:t>
            </a:r>
            <a:r>
              <a:rPr lang="de-DE" sz="1800" dirty="0">
                <a:solidFill>
                  <a:srgbClr val="FF0000"/>
                </a:solidFill>
              </a:rPr>
              <a:t>=&gt;</a:t>
            </a:r>
            <a:r>
              <a:rPr lang="de-DE" sz="1800" dirty="0">
                <a:solidFill>
                  <a:srgbClr val="FFFF00"/>
                </a:solidFill>
              </a:rPr>
              <a:t> (</a:t>
            </a:r>
          </a:p>
          <a:p>
            <a:r>
              <a:rPr lang="de-DE" sz="1800" dirty="0">
                <a:solidFill>
                  <a:srgbClr val="FFFF00"/>
                </a:solidFill>
              </a:rPr>
              <a:t>                &lt;h4&gt;{</a:t>
            </a:r>
            <a:r>
              <a:rPr lang="de-DE" sz="1800" dirty="0" err="1">
                <a:solidFill>
                  <a:srgbClr val="FFFF00"/>
                </a:solidFill>
              </a:rPr>
              <a:t>book</a:t>
            </a:r>
            <a:r>
              <a:rPr lang="de-DE" sz="1800" dirty="0">
                <a:solidFill>
                  <a:srgbClr val="FFFF00"/>
                </a:solidFill>
              </a:rPr>
              <a:t>}&lt;/h4&gt;</a:t>
            </a:r>
          </a:p>
          <a:p>
            <a:r>
              <a:rPr lang="de-DE" sz="1800" dirty="0">
                <a:solidFill>
                  <a:srgbClr val="FFFF00"/>
                </a:solidFill>
              </a:rPr>
              <a:t>          ))}</a:t>
            </a:r>
          </a:p>
          <a:p>
            <a:r>
              <a:rPr lang="de-DE" sz="1800" dirty="0">
                <a:solidFill>
                  <a:schemeClr val="bg1"/>
                </a:solidFill>
              </a:rPr>
              <a:t>       &lt;/div&gt;</a:t>
            </a:r>
          </a:p>
          <a:p>
            <a:r>
              <a:rPr lang="de-DE" sz="1800" dirty="0">
                <a:solidFill>
                  <a:schemeClr val="bg1"/>
                </a:solidFill>
              </a:rPr>
              <a:t>    );</a:t>
            </a:r>
          </a:p>
          <a:p>
            <a:r>
              <a:rPr lang="de-DE" sz="1800" dirty="0">
                <a:solidFill>
                  <a:schemeClr val="bg1"/>
                </a:solidFill>
              </a:rPr>
              <a:t>  }</a:t>
            </a:r>
          </a:p>
          <a:p>
            <a:r>
              <a:rPr lang="de-DE" sz="1800" dirty="0">
                <a:solidFill>
                  <a:schemeClr val="bg1"/>
                </a:solidFill>
              </a:rPr>
              <a:t>}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>
            <a:spLocks noGrp="1"/>
          </p:cNvSpPr>
          <p:nvPr>
            <p:ph type="title"/>
          </p:nvPr>
        </p:nvSpPr>
        <p:spPr>
          <a:xfrm>
            <a:off x="952500" y="208743"/>
            <a:ext cx="11099700" cy="2159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err="1" smtClean="0"/>
              <a:t>DashBoardComponent</a:t>
            </a:r>
            <a:endParaRPr lang="en-US" dirty="0"/>
          </a:p>
        </p:txBody>
      </p:sp>
      <p:sp>
        <p:nvSpPr>
          <p:cNvPr id="101" name="Shape 101"/>
          <p:cNvSpPr txBox="1"/>
          <p:nvPr/>
        </p:nvSpPr>
        <p:spPr>
          <a:xfrm>
            <a:off x="2160353" y="2756000"/>
            <a:ext cx="8683994" cy="6138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/>
            </a:r>
            <a:br>
              <a:rPr lang="de-DE" dirty="0">
                <a:solidFill>
                  <a:schemeClr val="bg1"/>
                </a:solidFill>
              </a:rPr>
            </a:br>
            <a:endParaRPr lang="de-DE" dirty="0">
              <a:solidFill>
                <a:schemeClr val="bg1"/>
              </a:solidFill>
            </a:endParaRPr>
          </a:p>
          <a:p>
            <a:r>
              <a:rPr lang="de-DE" sz="1800" dirty="0" err="1">
                <a:solidFill>
                  <a:schemeClr val="bg1"/>
                </a:solidFill>
              </a:rPr>
              <a:t>export</a:t>
            </a:r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sz="1800" dirty="0" err="1">
                <a:solidFill>
                  <a:schemeClr val="bg1"/>
                </a:solidFill>
              </a:rPr>
              <a:t>class</a:t>
            </a:r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sz="1800" b="1" dirty="0">
                <a:solidFill>
                  <a:schemeClr val="bg1"/>
                </a:solidFill>
              </a:rPr>
              <a:t>Dashboard</a:t>
            </a:r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sz="1800" dirty="0" err="1">
                <a:solidFill>
                  <a:schemeClr val="bg1"/>
                </a:solidFill>
              </a:rPr>
              <a:t>extends</a:t>
            </a:r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sz="1800" dirty="0" err="1">
                <a:solidFill>
                  <a:schemeClr val="bg1"/>
                </a:solidFill>
              </a:rPr>
              <a:t>React.Component</a:t>
            </a:r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sz="1800" dirty="0" smtClean="0">
                <a:solidFill>
                  <a:schemeClr val="bg1"/>
                </a:solidFill>
              </a:rPr>
              <a:t>{</a:t>
            </a:r>
          </a:p>
          <a:p>
            <a:endParaRPr lang="de-DE" sz="1800" dirty="0">
              <a:solidFill>
                <a:schemeClr val="bg1"/>
              </a:solidFill>
            </a:endParaRPr>
          </a:p>
          <a:p>
            <a:r>
              <a:rPr lang="de-DE" sz="1800" dirty="0">
                <a:solidFill>
                  <a:schemeClr val="bg1"/>
                </a:solidFill>
              </a:rPr>
              <a:t>  </a:t>
            </a:r>
            <a:r>
              <a:rPr lang="de-DE" sz="1800" dirty="0" err="1">
                <a:solidFill>
                  <a:schemeClr val="bg1"/>
                </a:solidFill>
              </a:rPr>
              <a:t>constructor</a:t>
            </a:r>
            <a:r>
              <a:rPr lang="de-DE" sz="1800" dirty="0">
                <a:solidFill>
                  <a:schemeClr val="bg1"/>
                </a:solidFill>
              </a:rPr>
              <a:t>(</a:t>
            </a:r>
            <a:r>
              <a:rPr lang="de-DE" sz="1800" dirty="0" err="1">
                <a:solidFill>
                  <a:schemeClr val="bg1"/>
                </a:solidFill>
              </a:rPr>
              <a:t>props</a:t>
            </a:r>
            <a:r>
              <a:rPr lang="de-DE" sz="1800" dirty="0">
                <a:solidFill>
                  <a:schemeClr val="bg1"/>
                </a:solidFill>
              </a:rPr>
              <a:t>) {</a:t>
            </a:r>
          </a:p>
          <a:p>
            <a:r>
              <a:rPr lang="de-DE" sz="1800" dirty="0">
                <a:solidFill>
                  <a:schemeClr val="bg1"/>
                </a:solidFill>
              </a:rPr>
              <a:t>    super(</a:t>
            </a:r>
            <a:r>
              <a:rPr lang="de-DE" sz="1800" dirty="0" err="1">
                <a:solidFill>
                  <a:schemeClr val="bg1"/>
                </a:solidFill>
              </a:rPr>
              <a:t>props</a:t>
            </a:r>
            <a:r>
              <a:rPr lang="de-DE" sz="1800" dirty="0" smtClean="0">
                <a:solidFill>
                  <a:schemeClr val="bg1"/>
                </a:solidFill>
              </a:rPr>
              <a:t>);</a:t>
            </a:r>
            <a:r>
              <a:rPr lang="de-DE" sz="1800" dirty="0">
                <a:solidFill>
                  <a:schemeClr val="bg1"/>
                </a:solidFill>
              </a:rPr>
              <a:t/>
            </a:r>
            <a:br>
              <a:rPr lang="de-DE" sz="1800" dirty="0">
                <a:solidFill>
                  <a:schemeClr val="bg1"/>
                </a:solidFill>
              </a:rPr>
            </a:br>
            <a:endParaRPr lang="de-DE" sz="1800" dirty="0">
              <a:solidFill>
                <a:schemeClr val="bg1"/>
              </a:solidFill>
            </a:endParaRPr>
          </a:p>
          <a:p>
            <a:r>
              <a:rPr lang="de-DE" sz="1800" dirty="0">
                <a:solidFill>
                  <a:schemeClr val="bg1"/>
                </a:solidFill>
              </a:rPr>
              <a:t>    </a:t>
            </a:r>
            <a:r>
              <a:rPr lang="de-DE" sz="1800" dirty="0" err="1">
                <a:solidFill>
                  <a:schemeClr val="bg1"/>
                </a:solidFill>
              </a:rPr>
              <a:t>this.state</a:t>
            </a:r>
            <a:r>
              <a:rPr lang="de-DE" sz="1800" dirty="0">
                <a:solidFill>
                  <a:schemeClr val="bg1"/>
                </a:solidFill>
              </a:rPr>
              <a:t> = {</a:t>
            </a:r>
          </a:p>
          <a:p>
            <a:r>
              <a:rPr lang="de-DE" sz="1800" dirty="0">
                <a:solidFill>
                  <a:schemeClr val="bg1"/>
                </a:solidFill>
              </a:rPr>
              <a:t>      </a:t>
            </a:r>
            <a:r>
              <a:rPr lang="de-DE" sz="1800" dirty="0" err="1">
                <a:solidFill>
                  <a:schemeClr val="bg1"/>
                </a:solidFill>
              </a:rPr>
              <a:t>books</a:t>
            </a:r>
            <a:r>
              <a:rPr lang="de-DE" sz="1800" dirty="0">
                <a:solidFill>
                  <a:schemeClr val="bg1"/>
                </a:solidFill>
              </a:rPr>
              <a:t>: </a:t>
            </a:r>
            <a:r>
              <a:rPr lang="de-DE" sz="1800" dirty="0" smtClean="0">
                <a:solidFill>
                  <a:schemeClr val="bg1"/>
                </a:solidFill>
              </a:rPr>
              <a:t>[ ]</a:t>
            </a:r>
            <a:endParaRPr lang="de-DE" sz="1800" dirty="0">
              <a:solidFill>
                <a:schemeClr val="bg1"/>
              </a:solidFill>
            </a:endParaRPr>
          </a:p>
          <a:p>
            <a:r>
              <a:rPr lang="de-DE" sz="1800" dirty="0">
                <a:solidFill>
                  <a:schemeClr val="bg1"/>
                </a:solidFill>
              </a:rPr>
              <a:t>    }</a:t>
            </a:r>
          </a:p>
          <a:p>
            <a:r>
              <a:rPr lang="de-DE" sz="1800" dirty="0">
                <a:solidFill>
                  <a:schemeClr val="bg1"/>
                </a:solidFill>
              </a:rPr>
              <a:t>  </a:t>
            </a:r>
            <a:r>
              <a:rPr lang="de-DE" sz="1800" dirty="0" smtClean="0">
                <a:solidFill>
                  <a:schemeClr val="bg1"/>
                </a:solidFill>
              </a:rPr>
              <a:t>}</a:t>
            </a:r>
            <a:r>
              <a:rPr lang="de-DE" sz="1800" dirty="0">
                <a:solidFill>
                  <a:schemeClr val="bg1"/>
                </a:solidFill>
              </a:rPr>
              <a:t/>
            </a:r>
            <a:br>
              <a:rPr lang="de-DE" sz="1800" dirty="0">
                <a:solidFill>
                  <a:schemeClr val="bg1"/>
                </a:solidFill>
              </a:rPr>
            </a:br>
            <a:endParaRPr lang="de-DE" sz="1800" dirty="0">
              <a:solidFill>
                <a:schemeClr val="bg1"/>
              </a:solidFill>
            </a:endParaRPr>
          </a:p>
          <a:p>
            <a:r>
              <a:rPr lang="de-DE" sz="1800" dirty="0">
                <a:solidFill>
                  <a:srgbClr val="FF0000"/>
                </a:solidFill>
              </a:rPr>
              <a:t>  </a:t>
            </a:r>
            <a:r>
              <a:rPr lang="de-DE" sz="1800" b="1" dirty="0" err="1">
                <a:solidFill>
                  <a:srgbClr val="FFC000"/>
                </a:solidFill>
              </a:rPr>
              <a:t>componentDidMount</a:t>
            </a:r>
            <a:r>
              <a:rPr lang="de-DE" sz="1800" b="1" dirty="0" smtClean="0">
                <a:solidFill>
                  <a:srgbClr val="FFC000"/>
                </a:solidFill>
              </a:rPr>
              <a:t>() {</a:t>
            </a:r>
            <a:endParaRPr lang="de-DE" sz="1800" b="1" dirty="0">
              <a:solidFill>
                <a:srgbClr val="FFC000"/>
              </a:solidFill>
            </a:endParaRPr>
          </a:p>
          <a:p>
            <a:r>
              <a:rPr lang="de-DE" sz="1800" dirty="0">
                <a:solidFill>
                  <a:schemeClr val="bg1"/>
                </a:solidFill>
              </a:rPr>
              <a:t>     </a:t>
            </a:r>
            <a:r>
              <a:rPr lang="de-DE" sz="1800" dirty="0" smtClean="0">
                <a:solidFill>
                  <a:schemeClr val="bg1"/>
                </a:solidFill>
              </a:rPr>
              <a:t>   </a:t>
            </a:r>
            <a:r>
              <a:rPr lang="de-DE" sz="1800" b="1" dirty="0" err="1" smtClean="0">
                <a:solidFill>
                  <a:srgbClr val="FFFF00"/>
                </a:solidFill>
              </a:rPr>
              <a:t>axios.get</a:t>
            </a:r>
            <a:r>
              <a:rPr lang="de-DE" sz="1800" dirty="0">
                <a:solidFill>
                  <a:schemeClr val="bg1"/>
                </a:solidFill>
              </a:rPr>
              <a:t>("http://localhost:5000/</a:t>
            </a:r>
            <a:r>
              <a:rPr lang="de-DE" sz="1800" dirty="0" err="1">
                <a:solidFill>
                  <a:schemeClr val="bg1"/>
                </a:solidFill>
              </a:rPr>
              <a:t>books</a:t>
            </a:r>
            <a:r>
              <a:rPr lang="de-DE" sz="1800" dirty="0" smtClean="0">
                <a:solidFill>
                  <a:schemeClr val="bg1"/>
                </a:solidFill>
              </a:rPr>
              <a:t>").</a:t>
            </a:r>
            <a:r>
              <a:rPr lang="de-DE" sz="1800" b="1" dirty="0" err="1">
                <a:solidFill>
                  <a:srgbClr val="FFFF00"/>
                </a:solidFill>
              </a:rPr>
              <a:t>then</a:t>
            </a:r>
            <a:r>
              <a:rPr lang="de-DE" sz="1800" dirty="0">
                <a:solidFill>
                  <a:schemeClr val="bg1"/>
                </a:solidFill>
              </a:rPr>
              <a:t>((</a:t>
            </a:r>
            <a:r>
              <a:rPr lang="de-DE" sz="1800" dirty="0" err="1">
                <a:solidFill>
                  <a:schemeClr val="bg1"/>
                </a:solidFill>
              </a:rPr>
              <a:t>response</a:t>
            </a:r>
            <a:r>
              <a:rPr lang="de-DE" sz="1800" dirty="0">
                <a:solidFill>
                  <a:schemeClr val="bg1"/>
                </a:solidFill>
              </a:rPr>
              <a:t>) =&gt; {</a:t>
            </a:r>
          </a:p>
          <a:p>
            <a:r>
              <a:rPr lang="de-DE" sz="1800" dirty="0" smtClean="0">
                <a:solidFill>
                  <a:schemeClr val="bg1"/>
                </a:solidFill>
              </a:rPr>
              <a:t>	</a:t>
            </a:r>
            <a:r>
              <a:rPr lang="de-DE" sz="1800" b="1" dirty="0" err="1" smtClean="0">
                <a:solidFill>
                  <a:srgbClr val="FF0000"/>
                </a:solidFill>
              </a:rPr>
              <a:t>this.setState</a:t>
            </a:r>
            <a:r>
              <a:rPr lang="de-DE" sz="1800" b="1" dirty="0" smtClean="0">
                <a:solidFill>
                  <a:srgbClr val="FF0000"/>
                </a:solidFill>
              </a:rPr>
              <a:t>({</a:t>
            </a:r>
          </a:p>
          <a:p>
            <a:r>
              <a:rPr lang="de-DE" sz="1800" dirty="0" smtClean="0">
                <a:solidFill>
                  <a:srgbClr val="FFC000"/>
                </a:solidFill>
              </a:rPr>
              <a:t>	</a:t>
            </a:r>
            <a:r>
              <a:rPr lang="de-DE" sz="1800" b="1" dirty="0" smtClean="0">
                <a:solidFill>
                  <a:srgbClr val="FFC000"/>
                </a:solidFill>
              </a:rPr>
              <a:t>	</a:t>
            </a:r>
            <a:r>
              <a:rPr lang="de-DE" sz="1800" b="1" dirty="0" err="1" smtClean="0">
                <a:solidFill>
                  <a:srgbClr val="FFC000"/>
                </a:solidFill>
              </a:rPr>
              <a:t>books</a:t>
            </a:r>
            <a:r>
              <a:rPr lang="de-DE" sz="1800" b="1" dirty="0" smtClean="0">
                <a:solidFill>
                  <a:srgbClr val="FFC000"/>
                </a:solidFill>
              </a:rPr>
              <a:t>: </a:t>
            </a:r>
            <a:r>
              <a:rPr lang="de-DE" sz="1800" b="1" dirty="0" err="1" smtClean="0">
                <a:solidFill>
                  <a:srgbClr val="FFC000"/>
                </a:solidFill>
              </a:rPr>
              <a:t>response.data</a:t>
            </a:r>
            <a:endParaRPr lang="de-DE" sz="1800" b="1" dirty="0" smtClean="0">
              <a:solidFill>
                <a:srgbClr val="FFC000"/>
              </a:solidFill>
            </a:endParaRPr>
          </a:p>
          <a:p>
            <a:r>
              <a:rPr lang="de-DE" sz="1800" b="1" dirty="0" smtClean="0">
                <a:solidFill>
                  <a:srgbClr val="FFC000"/>
                </a:solidFill>
              </a:rPr>
              <a:t>	</a:t>
            </a:r>
            <a:r>
              <a:rPr lang="de-DE" sz="1800" b="1" dirty="0" smtClean="0">
                <a:solidFill>
                  <a:srgbClr val="FF0000"/>
                </a:solidFill>
              </a:rPr>
              <a:t>})</a:t>
            </a:r>
            <a:endParaRPr lang="de-DE" sz="1800" b="1" dirty="0">
              <a:solidFill>
                <a:srgbClr val="FF0000"/>
              </a:solidFill>
            </a:endParaRPr>
          </a:p>
          <a:p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sz="1800" dirty="0" smtClean="0">
                <a:solidFill>
                  <a:schemeClr val="bg1"/>
                </a:solidFill>
              </a:rPr>
              <a:t>       }); </a:t>
            </a:r>
            <a:endParaRPr lang="de-DE" sz="1800" dirty="0">
              <a:solidFill>
                <a:schemeClr val="bg1"/>
              </a:solidFill>
            </a:endParaRPr>
          </a:p>
          <a:p>
            <a:r>
              <a:rPr lang="de-DE" sz="1800" dirty="0">
                <a:solidFill>
                  <a:schemeClr val="bg1"/>
                </a:solidFill>
              </a:rPr>
              <a:t>  }</a:t>
            </a:r>
          </a:p>
          <a:p>
            <a:endParaRPr lang="de-DE" sz="1800" dirty="0">
              <a:solidFill>
                <a:schemeClr val="bg1"/>
              </a:solidFill>
            </a:endParaRPr>
          </a:p>
          <a:p>
            <a:r>
              <a:rPr lang="de-DE" sz="1800" dirty="0">
                <a:solidFill>
                  <a:schemeClr val="bg1"/>
                </a:solidFill>
              </a:rPr>
              <a:t>  </a:t>
            </a:r>
            <a:r>
              <a:rPr lang="de-DE" sz="1800" dirty="0" err="1">
                <a:solidFill>
                  <a:schemeClr val="bg1"/>
                </a:solidFill>
              </a:rPr>
              <a:t>render</a:t>
            </a:r>
            <a:r>
              <a:rPr lang="de-DE" sz="1800" dirty="0">
                <a:solidFill>
                  <a:schemeClr val="bg1"/>
                </a:solidFill>
              </a:rPr>
              <a:t>() {</a:t>
            </a:r>
          </a:p>
          <a:p>
            <a:r>
              <a:rPr lang="de-DE" sz="1800" dirty="0">
                <a:solidFill>
                  <a:schemeClr val="bg1"/>
                </a:solidFill>
              </a:rPr>
              <a:t>    </a:t>
            </a:r>
            <a:r>
              <a:rPr lang="de-DE" sz="1800" dirty="0" err="1">
                <a:solidFill>
                  <a:schemeClr val="bg1"/>
                </a:solidFill>
              </a:rPr>
              <a:t>return</a:t>
            </a:r>
            <a:r>
              <a:rPr lang="de-DE" sz="1800" dirty="0">
                <a:solidFill>
                  <a:schemeClr val="bg1"/>
                </a:solidFill>
              </a:rPr>
              <a:t> (</a:t>
            </a:r>
          </a:p>
          <a:p>
            <a:r>
              <a:rPr lang="de-DE" sz="1800" dirty="0">
                <a:solidFill>
                  <a:schemeClr val="bg1"/>
                </a:solidFill>
              </a:rPr>
              <a:t>      &lt;div&gt;</a:t>
            </a:r>
          </a:p>
          <a:p>
            <a:r>
              <a:rPr lang="de-DE" sz="1800" dirty="0">
                <a:solidFill>
                  <a:schemeClr val="bg1"/>
                </a:solidFill>
              </a:rPr>
              <a:t>        &lt;h3&gt;All Books&lt;/h3&gt;</a:t>
            </a:r>
          </a:p>
          <a:p>
            <a:r>
              <a:rPr lang="de-DE" sz="1800" dirty="0">
                <a:solidFill>
                  <a:schemeClr val="bg1"/>
                </a:solidFill>
              </a:rPr>
              <a:t>          &lt;</a:t>
            </a:r>
            <a:r>
              <a:rPr lang="de-DE" sz="1800" dirty="0" err="1">
                <a:solidFill>
                  <a:schemeClr val="bg1"/>
                </a:solidFill>
              </a:rPr>
              <a:t>BookSearch</a:t>
            </a:r>
            <a:r>
              <a:rPr lang="de-DE" sz="1800" dirty="0">
                <a:solidFill>
                  <a:schemeClr val="bg1"/>
                </a:solidFill>
              </a:rPr>
              <a:t> /&gt;</a:t>
            </a:r>
          </a:p>
          <a:p>
            <a:r>
              <a:rPr lang="de-DE" sz="1800" dirty="0">
                <a:solidFill>
                  <a:schemeClr val="bg1"/>
                </a:solidFill>
              </a:rPr>
              <a:t>          {</a:t>
            </a:r>
            <a:r>
              <a:rPr lang="de-DE" sz="1800" dirty="0" err="1">
                <a:solidFill>
                  <a:schemeClr val="bg1"/>
                </a:solidFill>
              </a:rPr>
              <a:t>this.state.books.map</a:t>
            </a:r>
            <a:r>
              <a:rPr lang="de-DE" sz="1800" dirty="0">
                <a:solidFill>
                  <a:schemeClr val="bg1"/>
                </a:solidFill>
              </a:rPr>
              <a:t>(</a:t>
            </a:r>
            <a:r>
              <a:rPr lang="de-DE" sz="1800" dirty="0" err="1">
                <a:solidFill>
                  <a:schemeClr val="bg1"/>
                </a:solidFill>
              </a:rPr>
              <a:t>book</a:t>
            </a:r>
            <a:r>
              <a:rPr lang="de-DE" sz="1800" dirty="0">
                <a:solidFill>
                  <a:schemeClr val="bg1"/>
                </a:solidFill>
              </a:rPr>
              <a:t> =&gt; (</a:t>
            </a:r>
          </a:p>
          <a:p>
            <a:r>
              <a:rPr lang="de-DE" sz="1800" dirty="0">
                <a:solidFill>
                  <a:schemeClr val="bg1"/>
                </a:solidFill>
              </a:rPr>
              <a:t>                &lt;h4&gt;{</a:t>
            </a:r>
            <a:r>
              <a:rPr lang="de-DE" sz="1800" dirty="0" err="1" smtClean="0">
                <a:solidFill>
                  <a:schemeClr val="bg1"/>
                </a:solidFill>
              </a:rPr>
              <a:t>book.title</a:t>
            </a:r>
            <a:r>
              <a:rPr lang="de-DE" sz="1800" dirty="0" smtClean="0">
                <a:solidFill>
                  <a:schemeClr val="bg1"/>
                </a:solidFill>
              </a:rPr>
              <a:t>}&lt;/</a:t>
            </a:r>
            <a:r>
              <a:rPr lang="de-DE" sz="1800" dirty="0">
                <a:solidFill>
                  <a:schemeClr val="bg1"/>
                </a:solidFill>
              </a:rPr>
              <a:t>h4&gt;</a:t>
            </a:r>
          </a:p>
          <a:p>
            <a:r>
              <a:rPr lang="de-DE" sz="1800" dirty="0">
                <a:solidFill>
                  <a:schemeClr val="bg1"/>
                </a:solidFill>
              </a:rPr>
              <a:t>          </a:t>
            </a:r>
            <a:r>
              <a:rPr lang="de-DE" sz="1800" dirty="0" smtClean="0">
                <a:solidFill>
                  <a:schemeClr val="bg1"/>
                </a:solidFill>
              </a:rPr>
              <a:t>))}</a:t>
            </a:r>
          </a:p>
          <a:p>
            <a:r>
              <a:rPr lang="de-DE" sz="1800" dirty="0">
                <a:solidFill>
                  <a:schemeClr val="bg1"/>
                </a:solidFill>
              </a:rPr>
              <a:t>       &lt;/div&gt;</a:t>
            </a:r>
          </a:p>
          <a:p>
            <a:r>
              <a:rPr lang="de-DE" sz="1800" dirty="0">
                <a:solidFill>
                  <a:schemeClr val="bg1"/>
                </a:solidFill>
              </a:rPr>
              <a:t>    );</a:t>
            </a:r>
          </a:p>
          <a:p>
            <a:r>
              <a:rPr lang="de-DE" sz="1800" dirty="0">
                <a:solidFill>
                  <a:schemeClr val="bg1"/>
                </a:solidFill>
              </a:rPr>
              <a:t>  }</a:t>
            </a:r>
          </a:p>
          <a:p>
            <a:r>
              <a:rPr lang="de-DE" sz="1800" dirty="0">
                <a:solidFill>
                  <a:schemeClr val="bg1"/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780440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Template literals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var</a:t>
            </a:r>
            <a:r>
              <a:rPr lang="en-US" dirty="0" smtClean="0"/>
              <a:t> </a:t>
            </a:r>
            <a:r>
              <a:rPr lang="en-US" dirty="0" err="1"/>
              <a:t>url</a:t>
            </a:r>
            <a:r>
              <a:rPr lang="en-US" dirty="0"/>
              <a:t> = 'http://localhost:3000/</a:t>
            </a:r>
            <a:r>
              <a:rPr lang="en-US" dirty="0" err="1"/>
              <a:t>api</a:t>
            </a:r>
            <a:r>
              <a:rPr lang="en-US" dirty="0"/>
              <a:t>/messages/' + </a:t>
            </a:r>
            <a:r>
              <a:rPr lang="en-US" dirty="0" smtClean="0"/>
              <a:t>id</a:t>
            </a:r>
          </a:p>
          <a:p>
            <a:r>
              <a:rPr lang="en-US" dirty="0" err="1"/>
              <a:t>var</a:t>
            </a:r>
            <a:r>
              <a:rPr lang="en-US" dirty="0"/>
              <a:t> </a:t>
            </a:r>
            <a:r>
              <a:rPr lang="en-US" dirty="0" err="1"/>
              <a:t>url</a:t>
            </a:r>
            <a:r>
              <a:rPr lang="en-US" dirty="0"/>
              <a:t> = `http://localhost:3000/</a:t>
            </a:r>
            <a:r>
              <a:rPr lang="en-US" dirty="0" err="1"/>
              <a:t>api</a:t>
            </a:r>
            <a:r>
              <a:rPr lang="en-US" dirty="0"/>
              <a:t>/messages/</a:t>
            </a:r>
            <a:r>
              <a:rPr lang="en-US" dirty="0">
                <a:solidFill>
                  <a:srgbClr val="FF0000"/>
                </a:solidFill>
              </a:rPr>
              <a:t>${id}</a:t>
            </a:r>
            <a:r>
              <a:rPr lang="en-US" dirty="0"/>
              <a:t>`</a:t>
            </a:r>
          </a:p>
        </p:txBody>
      </p:sp>
    </p:spTree>
    <p:extLst>
      <p:ext uri="{BB962C8B-B14F-4D97-AF65-F5344CB8AC3E}">
        <p14:creationId xmlns:p14="http://schemas.microsoft.com/office/powerpoint/2010/main" val="103909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00" cy="2159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smtClean="0"/>
              <a:t>Agenda workshop</a:t>
            </a:r>
            <a:endParaRPr lang="en-US" dirty="0"/>
          </a:p>
        </p:txBody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2017250" y="2413100"/>
            <a:ext cx="8970300" cy="62865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FontTx/>
              <a:buChar char="-"/>
            </a:pPr>
            <a:r>
              <a:rPr lang="en-US" dirty="0" err="1" smtClean="0">
                <a:solidFill>
                  <a:schemeClr val="bg1"/>
                </a:solidFill>
              </a:rPr>
              <a:t>Keuze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ReactJS</a:t>
            </a:r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of </a:t>
            </a:r>
            <a:r>
              <a:rPr lang="en-US" dirty="0" smtClean="0">
                <a:solidFill>
                  <a:srgbClr val="FF0000"/>
                </a:solidFill>
              </a:rPr>
              <a:t>Angular</a:t>
            </a:r>
          </a:p>
          <a:p>
            <a:pPr lvl="0">
              <a:spcBef>
                <a:spcPts val="0"/>
              </a:spcBef>
              <a:buFontTx/>
              <a:buChar char="-"/>
            </a:pPr>
            <a:endParaRPr lang="en-US" dirty="0" smtClean="0">
              <a:solidFill>
                <a:schemeClr val="bg1"/>
              </a:solidFill>
            </a:endParaRPr>
          </a:p>
          <a:p>
            <a:pPr lvl="0">
              <a:spcBef>
                <a:spcPts val="0"/>
              </a:spcBef>
              <a:buFontTx/>
              <a:buChar char="-"/>
            </a:pPr>
            <a:r>
              <a:rPr lang="en-US" dirty="0" err="1" smtClean="0">
                <a:solidFill>
                  <a:schemeClr val="bg1"/>
                </a:solidFill>
              </a:rPr>
              <a:t>Voordracht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ReactJS</a:t>
            </a:r>
            <a:endParaRPr lang="en-US" dirty="0" smtClean="0"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pPr lvl="0">
              <a:spcBef>
                <a:spcPts val="0"/>
              </a:spcBef>
              <a:buFontTx/>
              <a:buChar char="-"/>
            </a:pPr>
            <a:endParaRPr lang="en-US" dirty="0" smtClean="0">
              <a:solidFill>
                <a:schemeClr val="bg1"/>
              </a:solidFill>
            </a:endParaRPr>
          </a:p>
          <a:p>
            <a:pPr lvl="0">
              <a:spcBef>
                <a:spcPts val="0"/>
              </a:spcBef>
              <a:buFontTx/>
              <a:buChar char="-"/>
            </a:pPr>
            <a:r>
              <a:rPr lang="en-US" dirty="0" err="1" smtClean="0">
                <a:solidFill>
                  <a:schemeClr val="bg1"/>
                </a:solidFill>
              </a:rPr>
              <a:t>Voordracht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Angular</a:t>
            </a:r>
          </a:p>
          <a:p>
            <a:pPr lvl="0">
              <a:spcBef>
                <a:spcPts val="0"/>
              </a:spcBef>
              <a:buFontTx/>
              <a:buChar char="-"/>
            </a:pPr>
            <a:endParaRPr lang="en-US" dirty="0" smtClean="0">
              <a:solidFill>
                <a:schemeClr val="bg1"/>
              </a:solidFill>
            </a:endParaRPr>
          </a:p>
          <a:p>
            <a:pPr lvl="0">
              <a:spcBef>
                <a:spcPts val="0"/>
              </a:spcBef>
              <a:buFontTx/>
              <a:buChar char="-"/>
            </a:pPr>
            <a:r>
              <a:rPr lang="en-US" dirty="0" smtClean="0">
                <a:solidFill>
                  <a:schemeClr val="bg1"/>
                </a:solidFill>
              </a:rPr>
              <a:t>Start workshop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b="1" dirty="0" err="1" smtClean="0">
                <a:solidFill>
                  <a:schemeClr val="bg1"/>
                </a:solidFill>
              </a:rPr>
              <a:t>BooksComponent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2590800"/>
            <a:ext cx="11099799" cy="6685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769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2500" y="254000"/>
            <a:ext cx="11524635" cy="2158999"/>
          </a:xfrm>
        </p:spPr>
        <p:txBody>
          <a:bodyPr/>
          <a:lstStyle/>
          <a:p>
            <a:r>
              <a:rPr lang="nl-NL" b="1" dirty="0" err="1" smtClean="0">
                <a:solidFill>
                  <a:schemeClr val="bg1"/>
                </a:solidFill>
              </a:rPr>
              <a:t>BookDetailComponent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2590799"/>
            <a:ext cx="11099799" cy="6626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478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9472" y="254000"/>
            <a:ext cx="11382828" cy="2158999"/>
          </a:xfrm>
        </p:spPr>
        <p:txBody>
          <a:bodyPr/>
          <a:lstStyle/>
          <a:p>
            <a:r>
              <a:rPr lang="nl-NL" b="1" dirty="0" err="1">
                <a:solidFill>
                  <a:schemeClr val="bg1"/>
                </a:solidFill>
              </a:rPr>
              <a:t>BookDetailComponent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80975" indent="0">
              <a:spcBef>
                <a:spcPts val="1200"/>
              </a:spcBef>
              <a:buNone/>
            </a:pPr>
            <a:r>
              <a:rPr lang="en-US" sz="1600" dirty="0"/>
              <a:t>export class </a:t>
            </a:r>
            <a:r>
              <a:rPr lang="en-US" sz="1600" b="1" dirty="0" err="1"/>
              <a:t>BookDetail</a:t>
            </a:r>
            <a:r>
              <a:rPr lang="en-US" sz="1600" dirty="0"/>
              <a:t> extends </a:t>
            </a:r>
            <a:r>
              <a:rPr lang="en-US" sz="1600" dirty="0" err="1" smtClean="0"/>
              <a:t>React.Component</a:t>
            </a:r>
            <a:r>
              <a:rPr lang="en-US" sz="1600" dirty="0" smtClean="0"/>
              <a:t> </a:t>
            </a:r>
            <a:r>
              <a:rPr lang="en-US" sz="1600" dirty="0"/>
              <a:t>{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sz="1600" dirty="0"/>
              <a:t> </a:t>
            </a:r>
            <a:r>
              <a:rPr lang="en-US" sz="1600" dirty="0" smtClean="0"/>
              <a:t>   constructor(props</a:t>
            </a:r>
            <a:r>
              <a:rPr lang="en-US" sz="1600" dirty="0"/>
              <a:t>) {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sz="1600" dirty="0" smtClean="0"/>
              <a:t>	  }</a:t>
            </a:r>
            <a:endParaRPr lang="en-US" sz="1600" dirty="0"/>
          </a:p>
          <a:p>
            <a:pPr marL="180975" indent="0">
              <a:spcBef>
                <a:spcPts val="1200"/>
              </a:spcBef>
              <a:buNone/>
            </a:pP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 err="1"/>
              <a:t>componentDidMount</a:t>
            </a:r>
            <a:r>
              <a:rPr lang="en-US" sz="1600" dirty="0"/>
              <a:t>(){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sz="1600" dirty="0" smtClean="0"/>
              <a:t>	</a:t>
            </a:r>
            <a:r>
              <a:rPr lang="en-US" sz="1600" dirty="0" err="1" smtClean="0"/>
              <a:t>this.fetchBook</a:t>
            </a:r>
            <a:r>
              <a:rPr lang="en-US" sz="1600" dirty="0" smtClean="0"/>
              <a:t>(</a:t>
            </a:r>
            <a:r>
              <a:rPr lang="en-US" sz="1600" dirty="0" err="1" smtClean="0">
                <a:solidFill>
                  <a:srgbClr val="FFC000"/>
                </a:solidFill>
              </a:rPr>
              <a:t>this.props.match.params.id</a:t>
            </a:r>
            <a:r>
              <a:rPr lang="en-US" sz="1600" dirty="0"/>
              <a:t>);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sz="1600" dirty="0"/>
              <a:t>}</a:t>
            </a:r>
          </a:p>
          <a:p>
            <a:pPr marL="180975" indent="0">
              <a:spcBef>
                <a:spcPts val="1200"/>
              </a:spcBef>
              <a:buNone/>
            </a:pPr>
            <a:endParaRPr lang="en-US" sz="1600" dirty="0" smtClean="0"/>
          </a:p>
          <a:p>
            <a:pPr marL="180975" indent="0">
              <a:spcBef>
                <a:spcPts val="1200"/>
              </a:spcBef>
              <a:buNone/>
            </a:pPr>
            <a:endParaRPr lang="en-US" sz="1600" dirty="0"/>
          </a:p>
          <a:p>
            <a:pPr marL="180975" indent="0">
              <a:spcBef>
                <a:spcPts val="1200"/>
              </a:spcBef>
              <a:buNone/>
            </a:pPr>
            <a:r>
              <a:rPr lang="en-US" sz="1600" dirty="0" smtClean="0"/>
              <a:t>----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 err="1" smtClean="0"/>
              <a:t>App.js</a:t>
            </a:r>
            <a:endParaRPr lang="en-US" sz="2000" dirty="0" smtClean="0"/>
          </a:p>
          <a:p>
            <a:pPr marL="180975" indent="0">
              <a:spcBef>
                <a:spcPts val="1200"/>
              </a:spcBef>
              <a:buNone/>
            </a:pPr>
            <a:endParaRPr lang="en-US" sz="1600" dirty="0"/>
          </a:p>
          <a:p>
            <a:pPr marL="180975" indent="0">
              <a:spcBef>
                <a:spcPts val="1200"/>
              </a:spcBef>
              <a:buNone/>
            </a:pPr>
            <a:r>
              <a:rPr lang="en-US" sz="1600" dirty="0" smtClean="0">
                <a:solidFill>
                  <a:srgbClr val="FFC000"/>
                </a:solidFill>
              </a:rPr>
              <a:t>     &lt;</a:t>
            </a:r>
            <a:r>
              <a:rPr lang="en-US" sz="1600" dirty="0">
                <a:solidFill>
                  <a:srgbClr val="FFC000"/>
                </a:solidFill>
              </a:rPr>
              <a:t>Route path</a:t>
            </a:r>
            <a:r>
              <a:rPr lang="en-US" sz="1600" b="1" dirty="0">
                <a:solidFill>
                  <a:srgbClr val="FF0000"/>
                </a:solidFill>
              </a:rPr>
              <a:t>="/detail/:id</a:t>
            </a:r>
            <a:r>
              <a:rPr lang="en-US" sz="1600" dirty="0">
                <a:solidFill>
                  <a:srgbClr val="FFC000"/>
                </a:solidFill>
              </a:rPr>
              <a:t>" component={</a:t>
            </a:r>
            <a:r>
              <a:rPr lang="en-US" sz="1600" dirty="0" err="1">
                <a:solidFill>
                  <a:srgbClr val="FFC000"/>
                </a:solidFill>
              </a:rPr>
              <a:t>BookDetail</a:t>
            </a:r>
            <a:r>
              <a:rPr lang="en-US" sz="1600" dirty="0">
                <a:solidFill>
                  <a:srgbClr val="FFC000"/>
                </a:solidFill>
              </a:rPr>
              <a:t>} /&gt;</a:t>
            </a:r>
          </a:p>
          <a:p>
            <a:pPr marL="180975" indent="0">
              <a:spcBef>
                <a:spcPts val="1200"/>
              </a:spcBef>
              <a:buNone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721847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00" cy="2159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Component: lifecycles</a:t>
            </a:r>
          </a:p>
        </p:txBody>
      </p:sp>
      <p:sp>
        <p:nvSpPr>
          <p:cNvPr id="167" name="Shape 167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700" cy="62865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r>
              <a:rPr lang="en-US"/>
              <a:t>Mounting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US"/>
              <a:t>Updating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US"/>
              <a:t>Unmounting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00" cy="2159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Component: lifecycles</a:t>
            </a:r>
          </a:p>
        </p:txBody>
      </p:sp>
      <p:sp>
        <p:nvSpPr>
          <p:cNvPr id="173" name="Shape 173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700" cy="62865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Mounting: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US"/>
              <a:t>constructor()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US"/>
              <a:t>componentWillMount()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US"/>
              <a:t>render()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US"/>
              <a:t>componentDidMount()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00" cy="2159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Component: lifecycles</a:t>
            </a:r>
          </a:p>
        </p:txBody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700" cy="62865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Updating: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US"/>
              <a:t>componentWillReceiveProps()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US"/>
              <a:t>shouldComponentUpdate()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US"/>
              <a:t>componentWillUpdate()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US"/>
              <a:t>render()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US"/>
              <a:t>componentDidUpdate()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00" cy="2159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Component: lifecycles</a:t>
            </a:r>
          </a:p>
        </p:txBody>
      </p:sp>
      <p:sp>
        <p:nvSpPr>
          <p:cNvPr id="185" name="Shape 185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700" cy="62865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Unmounting: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US"/>
              <a:t>componentWillUnmount()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00" cy="2159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Additional information</a:t>
            </a:r>
          </a:p>
        </p:txBody>
      </p:sp>
      <p:sp>
        <p:nvSpPr>
          <p:cNvPr id="214" name="Shape 214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700" cy="62865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https://facebook.github.io/react/docs/hello-world.html</a:t>
            </a:r>
          </a:p>
          <a:p>
            <a:pPr lvl="0">
              <a:spcBef>
                <a:spcPts val="0"/>
              </a:spcBef>
              <a:buNone/>
            </a:pPr>
            <a:r>
              <a:rPr lang="en-US" u="sng">
                <a:solidFill>
                  <a:schemeClr val="hlink"/>
                </a:solidFill>
                <a:hlinkClick r:id="rId4"/>
              </a:rPr>
              <a:t>https://github.com/airbnb/javascript/tree/master/react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Combinaties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ReactJS</a:t>
            </a:r>
            <a:r>
              <a:rPr lang="en-US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+ AXIOS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Angular</a:t>
            </a:r>
            <a:r>
              <a:rPr lang="en-US" dirty="0" smtClean="0"/>
              <a:t> + Observables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8052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Shape 5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763519"/>
            <a:ext cx="13004799" cy="42265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00" cy="2159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/>
            <a:r>
              <a:rPr lang="en-US" dirty="0"/>
              <a:t>Syntax Component</a:t>
            </a:r>
          </a:p>
        </p:txBody>
      </p:sp>
      <p:sp>
        <p:nvSpPr>
          <p:cNvPr id="71" name="Shape 71"/>
          <p:cNvSpPr txBox="1">
            <a:spLocks noGrp="1"/>
          </p:cNvSpPr>
          <p:nvPr>
            <p:ph type="body" idx="1"/>
          </p:nvPr>
        </p:nvSpPr>
        <p:spPr>
          <a:xfrm>
            <a:off x="309966" y="2413100"/>
            <a:ext cx="12352149" cy="62865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endParaRPr lang="en-US" sz="2000" dirty="0" smtClean="0"/>
          </a:p>
          <a:p>
            <a:pPr marL="180975" indent="0">
              <a:spcBef>
                <a:spcPts val="0"/>
              </a:spcBef>
              <a:buNone/>
            </a:pPr>
            <a:r>
              <a:rPr lang="en-US" sz="2800" dirty="0"/>
              <a:t>Class </a:t>
            </a:r>
            <a:r>
              <a:rPr lang="en-US" sz="3600" dirty="0">
                <a:solidFill>
                  <a:srgbClr val="FF0000"/>
                </a:solidFill>
              </a:rPr>
              <a:t>W</a:t>
            </a:r>
            <a:r>
              <a:rPr lang="en-US" sz="2800" dirty="0"/>
              <a:t>elcome extends </a:t>
            </a:r>
            <a:r>
              <a:rPr lang="en-US" sz="2800" dirty="0" err="1"/>
              <a:t>React.Component</a:t>
            </a:r>
            <a:r>
              <a:rPr lang="en-US" sz="2800" dirty="0"/>
              <a:t>{</a:t>
            </a:r>
          </a:p>
          <a:p>
            <a:pPr marL="180975" indent="0">
              <a:spcBef>
                <a:spcPts val="0"/>
              </a:spcBef>
              <a:buNone/>
            </a:pPr>
            <a:r>
              <a:rPr lang="en-US" sz="2800" dirty="0" smtClean="0"/>
              <a:t>	render() {</a:t>
            </a:r>
          </a:p>
          <a:p>
            <a:pPr marL="180975" indent="0">
              <a:spcBef>
                <a:spcPts val="0"/>
              </a:spcBef>
              <a:buNone/>
            </a:pPr>
            <a:r>
              <a:rPr lang="en-US" sz="2800" dirty="0" smtClean="0"/>
              <a:t>		return </a:t>
            </a:r>
            <a:r>
              <a:rPr lang="en-US" sz="2800" dirty="0"/>
              <a:t>&lt;div&gt;Hello </a:t>
            </a:r>
            <a:r>
              <a:rPr lang="en-US" sz="2800" dirty="0">
                <a:solidFill>
                  <a:srgbClr val="FF0000"/>
                </a:solidFill>
              </a:rPr>
              <a:t>{</a:t>
            </a:r>
            <a:r>
              <a:rPr lang="en-US" sz="2800" dirty="0" err="1">
                <a:solidFill>
                  <a:srgbClr val="FFFF00"/>
                </a:solidFill>
              </a:rPr>
              <a:t>this.props.name</a:t>
            </a:r>
            <a:r>
              <a:rPr lang="en-US" sz="2800" dirty="0">
                <a:solidFill>
                  <a:srgbClr val="FF0000"/>
                </a:solidFill>
              </a:rPr>
              <a:t>}</a:t>
            </a:r>
            <a:r>
              <a:rPr lang="en-US" sz="2800" dirty="0"/>
              <a:t>&lt;/div</a:t>
            </a:r>
            <a:r>
              <a:rPr lang="en-US" sz="2800" dirty="0" smtClean="0"/>
              <a:t>&gt;; </a:t>
            </a:r>
            <a:r>
              <a:rPr lang="en-US" sz="3600" b="1" i="1" dirty="0" smtClean="0">
                <a:solidFill>
                  <a:srgbClr val="FF0000"/>
                </a:solidFill>
                <a:latin typeface="Andale Mono" charset="0"/>
                <a:ea typeface="Andale Mono" charset="0"/>
                <a:cs typeface="Andale Mono" charset="0"/>
                <a:sym typeface="Wingdings"/>
              </a:rPr>
              <a:t> JSX</a:t>
            </a:r>
            <a:endParaRPr lang="en-US" sz="3600" b="1" i="1" dirty="0" smtClean="0">
              <a:solidFill>
                <a:srgbClr val="FF0000"/>
              </a:solidFill>
              <a:latin typeface="Andale Mono" charset="0"/>
              <a:ea typeface="Andale Mono" charset="0"/>
              <a:cs typeface="Andale Mono" charset="0"/>
            </a:endParaRPr>
          </a:p>
          <a:p>
            <a:pPr marL="180975" indent="0">
              <a:spcBef>
                <a:spcPts val="0"/>
              </a:spcBef>
              <a:buNone/>
            </a:pPr>
            <a:r>
              <a:rPr lang="en-US" sz="2800" dirty="0" smtClean="0"/>
              <a:t>	}</a:t>
            </a:r>
          </a:p>
          <a:p>
            <a:pPr marL="180975" indent="0">
              <a:spcBef>
                <a:spcPts val="0"/>
              </a:spcBef>
              <a:buNone/>
            </a:pPr>
            <a:r>
              <a:rPr lang="en-US" sz="2800" dirty="0"/>
              <a:t>}</a:t>
            </a:r>
            <a:endParaRPr lang="en-US" sz="2800" dirty="0" smtClean="0"/>
          </a:p>
          <a:p>
            <a:pPr>
              <a:spcBef>
                <a:spcPts val="0"/>
              </a:spcBef>
              <a:buNone/>
            </a:pPr>
            <a:endParaRPr lang="en-US" sz="2000" dirty="0"/>
          </a:p>
          <a:p>
            <a:pPr>
              <a:spcBef>
                <a:spcPts val="0"/>
              </a:spcBef>
              <a:buNone/>
            </a:pPr>
            <a:r>
              <a:rPr lang="en-US" sz="2000" dirty="0" smtClean="0"/>
              <a:t>IN HTML:</a:t>
            </a:r>
          </a:p>
          <a:p>
            <a:pPr>
              <a:spcBef>
                <a:spcPts val="0"/>
              </a:spcBef>
              <a:buNone/>
            </a:pPr>
            <a:r>
              <a:rPr lang="en-US" sz="2400" i="1" dirty="0" smtClean="0"/>
              <a:t>	</a:t>
            </a:r>
            <a:r>
              <a:rPr lang="en-US" sz="2400" i="1" dirty="0" smtClean="0">
                <a:solidFill>
                  <a:srgbClr val="92D050"/>
                </a:solidFill>
              </a:rPr>
              <a:t>&lt;Welcome </a:t>
            </a:r>
            <a:r>
              <a:rPr lang="en-US" sz="2400" i="1" dirty="0">
                <a:solidFill>
                  <a:srgbClr val="92D050"/>
                </a:solidFill>
              </a:rPr>
              <a:t>name="Sara" </a:t>
            </a:r>
            <a:r>
              <a:rPr lang="en-US" sz="2400" i="1" dirty="0" smtClean="0">
                <a:solidFill>
                  <a:srgbClr val="92D050"/>
                </a:solidFill>
              </a:rPr>
              <a:t>/&gt;</a:t>
            </a:r>
          </a:p>
          <a:p>
            <a:pPr>
              <a:spcBef>
                <a:spcPts val="0"/>
              </a:spcBef>
              <a:buNone/>
            </a:pPr>
            <a:endParaRPr lang="en-US" sz="2400" i="1" dirty="0" smtClean="0">
              <a:solidFill>
                <a:srgbClr val="92D050"/>
              </a:solidFill>
            </a:endParaRPr>
          </a:p>
          <a:p>
            <a:pPr>
              <a:spcBef>
                <a:spcPts val="0"/>
              </a:spcBef>
              <a:buNone/>
            </a:pPr>
            <a:r>
              <a:rPr lang="en-US" sz="2400" i="1" dirty="0" smtClean="0"/>
              <a:t>OUTPUT:</a:t>
            </a:r>
            <a:endParaRPr lang="en-US" sz="2400" i="1" dirty="0"/>
          </a:p>
          <a:p>
            <a:pPr>
              <a:spcBef>
                <a:spcPts val="0"/>
              </a:spcBef>
              <a:buNone/>
            </a:pPr>
            <a:r>
              <a:rPr lang="en-US" sz="2400" i="1" dirty="0" smtClean="0"/>
              <a:t>	</a:t>
            </a:r>
            <a:r>
              <a:rPr lang="en-US" sz="2400" i="1" dirty="0" smtClean="0">
                <a:solidFill>
                  <a:srgbClr val="00B050"/>
                </a:solidFill>
              </a:rPr>
              <a:t>Hello Sara</a:t>
            </a:r>
            <a:endParaRPr lang="en-US" sz="2400" i="1" dirty="0">
              <a:solidFill>
                <a:srgbClr val="00B050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933128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00" cy="2159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Component: class</a:t>
            </a:r>
          </a:p>
        </p:txBody>
      </p:sp>
      <p:sp>
        <p:nvSpPr>
          <p:cNvPr id="137" name="Shape 137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700" cy="6286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-US" dirty="0"/>
              <a:t>2 types of state</a:t>
            </a:r>
            <a:r>
              <a:rPr lang="en-US" dirty="0" smtClean="0"/>
              <a:t>:</a:t>
            </a:r>
          </a:p>
          <a:p>
            <a:pPr marL="0" lvl="0" indent="0">
              <a:spcBef>
                <a:spcPts val="0"/>
              </a:spcBef>
              <a:buNone/>
            </a:pPr>
            <a:endParaRPr lang="en-US" dirty="0"/>
          </a:p>
          <a:p>
            <a:pPr marL="457200" lvl="0" indent="-228600" rtl="0">
              <a:spcBef>
                <a:spcPts val="0"/>
              </a:spcBef>
            </a:pPr>
            <a:r>
              <a:rPr lang="en-US" dirty="0" err="1">
                <a:solidFill>
                  <a:srgbClr val="FFFF00"/>
                </a:solidFill>
              </a:rPr>
              <a:t>this.props</a:t>
            </a:r>
            <a:endParaRPr lang="en-US" dirty="0">
              <a:solidFill>
                <a:srgbClr val="FFFF00"/>
              </a:solidFill>
            </a:endParaRPr>
          </a:p>
          <a:p>
            <a:pPr marL="914400" lvl="1" indent="-228600" rtl="0">
              <a:spcBef>
                <a:spcPts val="0"/>
              </a:spcBef>
            </a:pPr>
            <a:r>
              <a:rPr lang="en-US" dirty="0"/>
              <a:t>Get properties from </a:t>
            </a:r>
            <a:r>
              <a:rPr lang="en-US" dirty="0" smtClean="0"/>
              <a:t>parent</a:t>
            </a:r>
          </a:p>
          <a:p>
            <a:pPr marL="914400" lvl="1" indent="-228600" rtl="0">
              <a:spcBef>
                <a:spcPts val="0"/>
              </a:spcBef>
            </a:pPr>
            <a:endParaRPr lang="en-US" dirty="0"/>
          </a:p>
          <a:p>
            <a:pPr marL="457200" lvl="0" indent="-228600" rtl="0">
              <a:spcBef>
                <a:spcPts val="0"/>
              </a:spcBef>
            </a:pPr>
            <a:r>
              <a:rPr lang="en-US" dirty="0" err="1">
                <a:solidFill>
                  <a:srgbClr val="FFC000"/>
                </a:solidFill>
              </a:rPr>
              <a:t>this.state</a:t>
            </a:r>
            <a:endParaRPr lang="en-US" dirty="0">
              <a:solidFill>
                <a:srgbClr val="FFC000"/>
              </a:solidFill>
            </a:endParaRPr>
          </a:p>
          <a:p>
            <a:pPr marL="914400" lvl="1" indent="-228600">
              <a:spcBef>
                <a:spcPts val="0"/>
              </a:spcBef>
            </a:pPr>
            <a:r>
              <a:rPr lang="en-US" dirty="0" smtClean="0"/>
              <a:t>Local state within components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2976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 txBox="1">
            <a:spLocks noGrp="1"/>
          </p:cNvSpPr>
          <p:nvPr>
            <p:ph type="body" idx="1"/>
          </p:nvPr>
        </p:nvSpPr>
        <p:spPr>
          <a:xfrm>
            <a:off x="2079221" y="2282471"/>
            <a:ext cx="11099700" cy="62865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marL="180975" indent="0">
              <a:spcBef>
                <a:spcPts val="600"/>
              </a:spcBef>
              <a:buNone/>
            </a:pPr>
            <a:r>
              <a:rPr lang="en-US" sz="2000" dirty="0" smtClean="0"/>
              <a:t>export class </a:t>
            </a:r>
            <a:r>
              <a:rPr lang="en-US" sz="2000" b="1" dirty="0">
                <a:solidFill>
                  <a:srgbClr val="FFC000"/>
                </a:solidFill>
              </a:rPr>
              <a:t>Welcome</a:t>
            </a:r>
            <a:r>
              <a:rPr lang="en-US" sz="2000" dirty="0"/>
              <a:t> extends </a:t>
            </a:r>
            <a:r>
              <a:rPr lang="en-US" sz="2000" dirty="0" err="1" smtClean="0"/>
              <a:t>React.Component</a:t>
            </a:r>
            <a:r>
              <a:rPr lang="en-US" sz="2000" dirty="0" smtClean="0"/>
              <a:t> </a:t>
            </a:r>
            <a:r>
              <a:rPr lang="en-US" sz="2000" dirty="0"/>
              <a:t>{</a:t>
            </a:r>
          </a:p>
          <a:p>
            <a:pPr marL="180975" indent="0">
              <a:spcBef>
                <a:spcPts val="600"/>
              </a:spcBef>
              <a:buNone/>
            </a:pPr>
            <a:r>
              <a:rPr lang="en-US" sz="2000" dirty="0"/>
              <a:t>	</a:t>
            </a:r>
            <a:r>
              <a:rPr lang="en-US" sz="2000" dirty="0" smtClean="0"/>
              <a:t>render( ) </a:t>
            </a:r>
            <a:r>
              <a:rPr lang="en-US" sz="2000" dirty="0"/>
              <a:t>{</a:t>
            </a:r>
          </a:p>
          <a:p>
            <a:pPr marL="180975" indent="0">
              <a:spcBef>
                <a:spcPts val="600"/>
              </a:spcBef>
              <a:buNone/>
            </a:pPr>
            <a:r>
              <a:rPr lang="en-US" sz="2000" dirty="0"/>
              <a:t> 	</a:t>
            </a:r>
            <a:r>
              <a:rPr lang="en-US" sz="2000" dirty="0" smtClean="0"/>
              <a:t>	return </a:t>
            </a:r>
            <a:r>
              <a:rPr lang="en-US" sz="2000" dirty="0"/>
              <a:t>&lt;h1&gt;Hello, </a:t>
            </a:r>
            <a:r>
              <a:rPr lang="en-US" sz="2000" b="1" dirty="0">
                <a:solidFill>
                  <a:srgbClr val="FF0000"/>
                </a:solidFill>
              </a:rPr>
              <a:t>{</a:t>
            </a:r>
            <a:r>
              <a:rPr lang="en-US" sz="2000" b="1" dirty="0" err="1">
                <a:solidFill>
                  <a:srgbClr val="FF0000"/>
                </a:solidFill>
              </a:rPr>
              <a:t>this.props.name</a:t>
            </a:r>
            <a:r>
              <a:rPr lang="en-US" sz="2000" b="1" dirty="0">
                <a:solidFill>
                  <a:srgbClr val="FF0000"/>
                </a:solidFill>
              </a:rPr>
              <a:t>}</a:t>
            </a:r>
            <a:r>
              <a:rPr lang="en-US" sz="2000" dirty="0"/>
              <a:t>&lt;/h1&gt;;</a:t>
            </a:r>
          </a:p>
          <a:p>
            <a:pPr marL="180975" indent="0">
              <a:spcBef>
                <a:spcPts val="600"/>
              </a:spcBef>
              <a:buNone/>
            </a:pPr>
            <a:r>
              <a:rPr lang="en-US" sz="2000" dirty="0"/>
              <a:t>	</a:t>
            </a:r>
            <a:r>
              <a:rPr lang="en-US" sz="2000" dirty="0" smtClean="0"/>
              <a:t>}</a:t>
            </a:r>
            <a:endParaRPr lang="en-US" sz="2000" dirty="0"/>
          </a:p>
          <a:p>
            <a:pPr marL="180975" indent="0">
              <a:spcBef>
                <a:spcPts val="600"/>
              </a:spcBef>
              <a:buNone/>
            </a:pPr>
            <a:r>
              <a:rPr lang="en-US" sz="2000" dirty="0"/>
              <a:t>}</a:t>
            </a:r>
          </a:p>
          <a:p>
            <a:pPr marL="180975" indent="0">
              <a:spcBef>
                <a:spcPts val="1200"/>
              </a:spcBef>
              <a:buNone/>
            </a:pPr>
            <a:endParaRPr lang="en-US" sz="2000" dirty="0" smtClean="0"/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 smtClean="0"/>
              <a:t>class </a:t>
            </a:r>
            <a:r>
              <a:rPr lang="en-US" sz="2000" b="1" dirty="0" smtClean="0">
                <a:solidFill>
                  <a:srgbClr val="FFC000"/>
                </a:solidFill>
              </a:rPr>
              <a:t>App </a:t>
            </a:r>
            <a:r>
              <a:rPr lang="en-US" sz="2000" dirty="0"/>
              <a:t>extends </a:t>
            </a:r>
            <a:r>
              <a:rPr lang="en-US" sz="2000" dirty="0" err="1" smtClean="0"/>
              <a:t>React.Component</a:t>
            </a:r>
            <a:r>
              <a:rPr lang="en-US" sz="2000" dirty="0" smtClean="0"/>
              <a:t> </a:t>
            </a:r>
            <a:r>
              <a:rPr lang="en-US" sz="2000" dirty="0"/>
              <a:t>{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 smtClean="0"/>
              <a:t>	render( ) {</a:t>
            </a:r>
            <a:r>
              <a:rPr lang="en-US" sz="2000" dirty="0"/>
              <a:t>  </a:t>
            </a:r>
            <a:endParaRPr lang="en-US" sz="2000" dirty="0" smtClean="0"/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 smtClean="0"/>
              <a:t>		return </a:t>
            </a:r>
            <a:r>
              <a:rPr lang="en-US" sz="2000" dirty="0"/>
              <a:t>(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/>
              <a:t>   </a:t>
            </a:r>
            <a:r>
              <a:rPr lang="en-US" sz="2000" dirty="0" smtClean="0"/>
              <a:t>		 </a:t>
            </a:r>
            <a:r>
              <a:rPr lang="en-US" sz="2000" dirty="0"/>
              <a:t>&lt;div&gt;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/>
              <a:t>      </a:t>
            </a:r>
            <a:r>
              <a:rPr lang="en-US" sz="2000" dirty="0" smtClean="0"/>
              <a:t>			&lt;</a:t>
            </a:r>
            <a:r>
              <a:rPr lang="en-US" sz="2000" b="1" dirty="0">
                <a:solidFill>
                  <a:srgbClr val="FF0000"/>
                </a:solidFill>
              </a:rPr>
              <a:t>Welcome</a:t>
            </a:r>
            <a:r>
              <a:rPr lang="en-US" sz="2000" dirty="0"/>
              <a:t> name="Sara" /&gt;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/>
              <a:t>      </a:t>
            </a:r>
            <a:r>
              <a:rPr lang="en-US" sz="2000" dirty="0" smtClean="0"/>
              <a:t>			&lt;</a:t>
            </a:r>
            <a:r>
              <a:rPr lang="en-US" sz="2000" b="1" dirty="0">
                <a:solidFill>
                  <a:srgbClr val="FF0000"/>
                </a:solidFill>
              </a:rPr>
              <a:t>Welcome</a:t>
            </a:r>
            <a:r>
              <a:rPr lang="en-US" sz="2000" dirty="0"/>
              <a:t> name="</a:t>
            </a:r>
            <a:r>
              <a:rPr lang="en-US" sz="2000" dirty="0" err="1"/>
              <a:t>Cahal</a:t>
            </a:r>
            <a:r>
              <a:rPr lang="en-US" sz="2000" dirty="0"/>
              <a:t>" /&gt;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/>
              <a:t>      </a:t>
            </a:r>
            <a:r>
              <a:rPr lang="en-US" sz="2000" dirty="0" smtClean="0"/>
              <a:t>			&lt;</a:t>
            </a:r>
            <a:r>
              <a:rPr lang="en-US" sz="2000" b="1" dirty="0">
                <a:solidFill>
                  <a:srgbClr val="FF0000"/>
                </a:solidFill>
              </a:rPr>
              <a:t>Welcome</a:t>
            </a:r>
            <a:r>
              <a:rPr lang="en-US" sz="2000" dirty="0"/>
              <a:t> name="</a:t>
            </a:r>
            <a:r>
              <a:rPr lang="en-US" sz="2000" dirty="0" err="1"/>
              <a:t>Edite</a:t>
            </a:r>
            <a:r>
              <a:rPr lang="en-US" sz="2000" dirty="0"/>
              <a:t>" /&gt;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/>
              <a:t>    </a:t>
            </a:r>
            <a:r>
              <a:rPr lang="en-US" sz="2000" dirty="0" smtClean="0"/>
              <a:t>		&lt;/</a:t>
            </a:r>
            <a:r>
              <a:rPr lang="en-US" sz="2000" dirty="0"/>
              <a:t>div&gt;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/>
              <a:t> </a:t>
            </a:r>
            <a:r>
              <a:rPr lang="en-US" sz="2000" dirty="0" smtClean="0"/>
              <a:t>		 );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 smtClean="0"/>
              <a:t>	}</a:t>
            </a:r>
            <a:endParaRPr lang="en-US" sz="2000" dirty="0"/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 smtClean="0"/>
              <a:t>}</a:t>
            </a:r>
            <a:r>
              <a:rPr lang="en-US" sz="2000" dirty="0"/>
              <a:t/>
            </a:r>
            <a:br>
              <a:rPr lang="en-US" sz="2000" dirty="0"/>
            </a:br>
            <a:endParaRPr lang="en-US" sz="2000" dirty="0"/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 err="1"/>
              <a:t>ReactDOM.render</a:t>
            </a:r>
            <a:r>
              <a:rPr lang="en-US" sz="2000" dirty="0"/>
              <a:t>(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/>
              <a:t>  	</a:t>
            </a:r>
            <a:r>
              <a:rPr lang="en-US" sz="2000" b="1" dirty="0" smtClean="0">
                <a:solidFill>
                  <a:srgbClr val="FFC000"/>
                </a:solidFill>
              </a:rPr>
              <a:t>&lt;</a:t>
            </a:r>
            <a:r>
              <a:rPr lang="en-US" sz="2000" b="1" dirty="0">
                <a:solidFill>
                  <a:srgbClr val="FFC000"/>
                </a:solidFill>
              </a:rPr>
              <a:t>App </a:t>
            </a:r>
            <a:r>
              <a:rPr lang="en-US" sz="2000" b="1" dirty="0" smtClean="0">
                <a:solidFill>
                  <a:srgbClr val="FFC000"/>
                </a:solidFill>
              </a:rPr>
              <a:t>/&gt;, </a:t>
            </a:r>
            <a:r>
              <a:rPr lang="en-US" sz="2000" dirty="0" err="1" smtClean="0"/>
              <a:t>document.getElementById</a:t>
            </a:r>
            <a:r>
              <a:rPr lang="en-US" sz="2000" dirty="0"/>
              <a:t>('root')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/>
              <a:t>);</a:t>
            </a:r>
          </a:p>
          <a:p>
            <a:pPr marL="0" indent="0">
              <a:lnSpc>
                <a:spcPct val="150000"/>
              </a:lnSpc>
              <a:spcBef>
                <a:spcPts val="1200"/>
              </a:spcBef>
              <a:buNone/>
            </a:pPr>
            <a:endParaRPr lang="en-US" sz="2000" dirty="0">
              <a:solidFill>
                <a:srgbClr val="F8F8F8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2063440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00" cy="2159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this.props</a:t>
            </a:r>
          </a:p>
        </p:txBody>
      </p:sp>
      <p:sp>
        <p:nvSpPr>
          <p:cNvPr id="149" name="Shape 149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700" cy="62865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Never ever changes props</a:t>
            </a:r>
            <a:r>
              <a:rPr lang="en-US" dirty="0" smtClean="0"/>
              <a:t>!</a:t>
            </a:r>
          </a:p>
          <a:p>
            <a:pPr lvl="0">
              <a:spcBef>
                <a:spcPts val="0"/>
              </a:spcBef>
              <a:buNone/>
            </a:pPr>
            <a:endParaRPr lang="en-US" dirty="0"/>
          </a:p>
          <a:p>
            <a:pPr lvl="0">
              <a:spcBef>
                <a:spcPts val="0"/>
              </a:spcBef>
              <a:buNone/>
            </a:pPr>
            <a:r>
              <a:rPr lang="en-US" dirty="0"/>
              <a:t>This is the responsibility for the parent </a:t>
            </a:r>
            <a:endParaRPr lang="en-US" dirty="0" smtClean="0"/>
          </a:p>
          <a:p>
            <a:pPr lvl="0">
              <a:spcBef>
                <a:spcPts val="0"/>
              </a:spcBef>
              <a:buNone/>
            </a:pPr>
            <a:r>
              <a:rPr lang="en-US" dirty="0" smtClean="0"/>
              <a:t>and </a:t>
            </a:r>
            <a:r>
              <a:rPr lang="en-US" dirty="0"/>
              <a:t>not the child</a:t>
            </a:r>
          </a:p>
        </p:txBody>
      </p:sp>
    </p:spTree>
    <p:extLst>
      <p:ext uri="{BB962C8B-B14F-4D97-AF65-F5344CB8AC3E}">
        <p14:creationId xmlns:p14="http://schemas.microsoft.com/office/powerpoint/2010/main" val="1841852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2499" y="254000"/>
            <a:ext cx="11421397" cy="2158999"/>
          </a:xfrm>
        </p:spPr>
        <p:txBody>
          <a:bodyPr/>
          <a:lstStyle/>
          <a:p>
            <a:r>
              <a:rPr lang="nl-NL" b="1" dirty="0" err="1" smtClean="0">
                <a:solidFill>
                  <a:schemeClr val="bg1"/>
                </a:solidFill>
              </a:rPr>
              <a:t>BookSearch</a:t>
            </a:r>
            <a:r>
              <a:rPr lang="nl-NL" b="1" dirty="0" smtClean="0">
                <a:solidFill>
                  <a:schemeClr val="bg1"/>
                </a:solidFill>
              </a:rPr>
              <a:t> </a:t>
            </a:r>
            <a:r>
              <a:rPr lang="nl-NL" b="1" dirty="0" err="1" smtClean="0">
                <a:solidFill>
                  <a:schemeClr val="bg1"/>
                </a:solidFill>
              </a:rPr>
              <a:t>and</a:t>
            </a:r>
            <a:r>
              <a:rPr lang="nl-NL" b="1" dirty="0" smtClean="0">
                <a:solidFill>
                  <a:schemeClr val="bg1"/>
                </a:solidFill>
              </a:rPr>
              <a:t> </a:t>
            </a:r>
            <a:r>
              <a:rPr lang="nl-NL" b="1" dirty="0" err="1" smtClean="0">
                <a:solidFill>
                  <a:schemeClr val="bg1"/>
                </a:solidFill>
              </a:rPr>
              <a:t>DashBoard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499" y="2607129"/>
            <a:ext cx="11099800" cy="6700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691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lack">
  <a:themeElements>
    <a:clrScheme name="Black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00A6AC"/>
      </a:accent2>
      <a:accent3>
        <a:srgbClr val="308B16"/>
      </a:accent3>
      <a:accent4>
        <a:srgbClr val="BC8027"/>
      </a:accent4>
      <a:accent5>
        <a:srgbClr val="971817"/>
      </a:accent5>
      <a:accent6>
        <a:srgbClr val="5747C1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3604</TotalTime>
  <Words>334</Words>
  <Application>Microsoft Macintosh PowerPoint</Application>
  <PresentationFormat>Custom</PresentationFormat>
  <Paragraphs>254</Paragraphs>
  <Slides>27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Andale Mono</vt:lpstr>
      <vt:lpstr>Consolas</vt:lpstr>
      <vt:lpstr>Helvetica Neue</vt:lpstr>
      <vt:lpstr>Wingdings</vt:lpstr>
      <vt:lpstr>Arial</vt:lpstr>
      <vt:lpstr>Black</vt:lpstr>
      <vt:lpstr>PowerPoint Presentation</vt:lpstr>
      <vt:lpstr>Agenda workshop</vt:lpstr>
      <vt:lpstr>Combinaties</vt:lpstr>
      <vt:lpstr>PowerPoint Presentation</vt:lpstr>
      <vt:lpstr>Syntax Component</vt:lpstr>
      <vt:lpstr>Component: class</vt:lpstr>
      <vt:lpstr>PowerPoint Presentation</vt:lpstr>
      <vt:lpstr>this.props</vt:lpstr>
      <vt:lpstr>BookSearch and DashBoard</vt:lpstr>
      <vt:lpstr>Component based</vt:lpstr>
      <vt:lpstr>Component based</vt:lpstr>
      <vt:lpstr>Async Programming</vt:lpstr>
      <vt:lpstr>Promise Syntax</vt:lpstr>
      <vt:lpstr>BookSearchComponent</vt:lpstr>
      <vt:lpstr>Axios Syntax</vt:lpstr>
      <vt:lpstr>this.setState()</vt:lpstr>
      <vt:lpstr>DashBoardComponent</vt:lpstr>
      <vt:lpstr>DashBoardComponent</vt:lpstr>
      <vt:lpstr>Template literals</vt:lpstr>
      <vt:lpstr>BooksComponent</vt:lpstr>
      <vt:lpstr>BookDetailComponent</vt:lpstr>
      <vt:lpstr>BookDetailComponent</vt:lpstr>
      <vt:lpstr>Component: lifecycles</vt:lpstr>
      <vt:lpstr>Component: lifecycles</vt:lpstr>
      <vt:lpstr>Component: lifecycles</vt:lpstr>
      <vt:lpstr>Component: lifecycles</vt:lpstr>
      <vt:lpstr>Additional information</vt:lpstr>
    </vt:vector>
  </TitlesOfParts>
  <LinksUpToDate>false</LinksUpToDate>
  <SharedDoc>false</SharedDoc>
  <HyperlinksChanged>false</HyperlinksChanged>
  <AppVersion>15.0034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Eijgermans, Peter</cp:lastModifiedBy>
  <cp:revision>93</cp:revision>
  <dcterms:modified xsi:type="dcterms:W3CDTF">2018-05-01T20:53:36Z</dcterms:modified>
</cp:coreProperties>
</file>